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269" r:id="rId3"/>
    <p:sldId id="290" r:id="rId4"/>
    <p:sldId id="270" r:id="rId5"/>
    <p:sldId id="264" r:id="rId6"/>
    <p:sldId id="294" r:id="rId7"/>
    <p:sldId id="291" r:id="rId8"/>
    <p:sldId id="283" r:id="rId9"/>
    <p:sldId id="265" r:id="rId10"/>
    <p:sldId id="295" r:id="rId11"/>
    <p:sldId id="292" r:id="rId12"/>
    <p:sldId id="284" r:id="rId13"/>
    <p:sldId id="266" r:id="rId14"/>
    <p:sldId id="296" r:id="rId15"/>
    <p:sldId id="293" r:id="rId16"/>
    <p:sldId id="286" r:id="rId17"/>
    <p:sldId id="278" r:id="rId18"/>
    <p:sldId id="297" r:id="rId19"/>
    <p:sldId id="287" r:id="rId20"/>
    <p:sldId id="299" r:id="rId21"/>
    <p:sldId id="279" r:id="rId22"/>
    <p:sldId id="298" r:id="rId23"/>
  </p:sldIdLst>
  <p:sldSz cx="11430000" cy="6076950"/>
  <p:notesSz cx="11430000" cy="60769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5A"/>
    <a:srgbClr val="008036"/>
    <a:srgbClr val="004AAE"/>
    <a:srgbClr val="FFB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p:cViewPr varScale="1">
        <p:scale>
          <a:sx n="112" d="100"/>
          <a:sy n="112" d="100"/>
        </p:scale>
        <p:origin x="744"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D9B9F4D-F818-FF36-CC21-1C37B2E93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123532" y="131809"/>
            <a:ext cx="1447801" cy="1165135"/>
          </a:xfrm>
          <a:prstGeom prst="rect">
            <a:avLst/>
          </a:prstGeom>
        </p:spPr>
      </p:pic>
      <p:pic>
        <p:nvPicPr>
          <p:cNvPr id="33" name="Imagen 32">
            <a:extLst>
              <a:ext uri="{FF2B5EF4-FFF2-40B4-BE49-F238E27FC236}">
                <a16:creationId xmlns:a16="http://schemas.microsoft.com/office/drawing/2014/main" id="{EF6BD6F6-BBA1-D6F5-AC97-AFB0DA8F3E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91125"/>
            <a:ext cx="883169" cy="895350"/>
          </a:xfrm>
          <a:prstGeom prst="rect">
            <a:avLst/>
          </a:prstGeom>
        </p:spPr>
      </p:pic>
      <p:pic>
        <p:nvPicPr>
          <p:cNvPr id="35" name="Imagen 34">
            <a:extLst>
              <a:ext uri="{FF2B5EF4-FFF2-40B4-BE49-F238E27FC236}">
                <a16:creationId xmlns:a16="http://schemas.microsoft.com/office/drawing/2014/main" id="{6B88014D-EAAA-B55E-0362-0DF335D87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7000" y="4791075"/>
            <a:ext cx="1174821" cy="1276350"/>
          </a:xfrm>
          <a:prstGeom prst="rect">
            <a:avLst/>
          </a:prstGeom>
        </p:spPr>
      </p:pic>
      <p:sp>
        <p:nvSpPr>
          <p:cNvPr id="29" name="Marco 28">
            <a:extLst>
              <a:ext uri="{FF2B5EF4-FFF2-40B4-BE49-F238E27FC236}">
                <a16:creationId xmlns:a16="http://schemas.microsoft.com/office/drawing/2014/main" id="{DD25B81B-230D-3865-3A38-328456A762D1}"/>
              </a:ext>
            </a:extLst>
          </p:cNvPr>
          <p:cNvSpPr/>
          <p:nvPr userDrawn="1"/>
        </p:nvSpPr>
        <p:spPr>
          <a:xfrm>
            <a:off x="0" y="0"/>
            <a:ext cx="11405191" cy="6076950"/>
          </a:xfrm>
          <a:prstGeom prst="frame">
            <a:avLst>
              <a:gd name="adj1" fmla="val 3227"/>
            </a:avLst>
          </a:prstGeom>
          <a:solidFill>
            <a:schemeClr val="bg1"/>
          </a:solidFill>
          <a:ln w="76200">
            <a:solidFill>
              <a:srgbClr val="004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70421" y="1603026"/>
            <a:ext cx="10089157" cy="6813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14500" y="3367532"/>
            <a:ext cx="8001000" cy="15033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7" name="Rectángulo 6">
            <a:extLst>
              <a:ext uri="{FF2B5EF4-FFF2-40B4-BE49-F238E27FC236}">
                <a16:creationId xmlns:a16="http://schemas.microsoft.com/office/drawing/2014/main" id="{010AB3E4-D19F-B5B7-0ABA-44AB579DA68D}"/>
              </a:ext>
            </a:extLst>
          </p:cNvPr>
          <p:cNvSpPr/>
          <p:nvPr userDrawn="1"/>
        </p:nvSpPr>
        <p:spPr>
          <a:xfrm>
            <a:off x="12405" y="0"/>
            <a:ext cx="11430000" cy="607695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50" b="1" i="0">
                <a:solidFill>
                  <a:srgbClr val="006ED5"/>
                </a:solidFill>
                <a:latin typeface="Trebuchet MS"/>
                <a:cs typeface="Trebuchet MS"/>
              </a:defRPr>
            </a:lvl1pPr>
          </a:lstStyle>
          <a:p>
            <a:endParaRPr/>
          </a:p>
        </p:txBody>
      </p:sp>
      <p:sp>
        <p:nvSpPr>
          <p:cNvPr id="3" name="Holder 3"/>
          <p:cNvSpPr>
            <a:spLocks noGrp="1"/>
          </p:cNvSpPr>
          <p:nvPr>
            <p:ph sz="half" idx="2"/>
          </p:nvPr>
        </p:nvSpPr>
        <p:spPr>
          <a:xfrm>
            <a:off x="571500" y="1383093"/>
            <a:ext cx="4972050" cy="39688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886450" y="1383093"/>
            <a:ext cx="4972050" cy="39688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10" name="Rectángulo 9">
            <a:extLst>
              <a:ext uri="{FF2B5EF4-FFF2-40B4-BE49-F238E27FC236}">
                <a16:creationId xmlns:a16="http://schemas.microsoft.com/office/drawing/2014/main" id="{FE846F9E-FA4B-FBEC-1F0F-B77742FFD90E}"/>
              </a:ext>
            </a:extLst>
          </p:cNvPr>
          <p:cNvSpPr/>
          <p:nvPr userDrawn="1"/>
        </p:nvSpPr>
        <p:spPr>
          <a:xfrm>
            <a:off x="152400" y="142875"/>
            <a:ext cx="11125200" cy="5791200"/>
          </a:xfrm>
          <a:prstGeom prst="rect">
            <a:avLst/>
          </a:prstGeom>
          <a:solidFill>
            <a:schemeClr val="bg1"/>
          </a:solidFill>
          <a:ln w="38100">
            <a:solidFill>
              <a:srgbClr val="008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32A14F2A-B3E0-CE5A-5335-25F31DB4E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8599" y="178742"/>
            <a:ext cx="639822" cy="669287"/>
          </a:xfrm>
          <a:prstGeom prst="rect">
            <a:avLst/>
          </a:prstGeom>
        </p:spPr>
      </p:pic>
      <p:pic>
        <p:nvPicPr>
          <p:cNvPr id="14" name="Imagen 13">
            <a:extLst>
              <a:ext uri="{FF2B5EF4-FFF2-40B4-BE49-F238E27FC236}">
                <a16:creationId xmlns:a16="http://schemas.microsoft.com/office/drawing/2014/main" id="{A771FD2D-F194-CF4E-8111-638E9C5368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684" y="348647"/>
            <a:ext cx="1417244" cy="3380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75866" y="455834"/>
            <a:ext cx="8678267" cy="1143635"/>
          </a:xfrm>
          <a:prstGeom prst="rect">
            <a:avLst/>
          </a:prstGeom>
        </p:spPr>
        <p:txBody>
          <a:bodyPr wrap="square" lIns="0" tIns="0" rIns="0" bIns="0">
            <a:spAutoFit/>
          </a:bodyPr>
          <a:lstStyle>
            <a:lvl1pPr>
              <a:defRPr sz="3550" b="1" i="0">
                <a:solidFill>
                  <a:srgbClr val="006ED5"/>
                </a:solidFill>
                <a:latin typeface="Trebuchet MS"/>
                <a:cs typeface="Trebuchet MS"/>
              </a:defRPr>
            </a:lvl1pPr>
          </a:lstStyle>
          <a:p>
            <a:endParaRPr/>
          </a:p>
        </p:txBody>
      </p:sp>
      <p:sp>
        <p:nvSpPr>
          <p:cNvPr id="3" name="Holder 3"/>
          <p:cNvSpPr>
            <a:spLocks noGrp="1"/>
          </p:cNvSpPr>
          <p:nvPr>
            <p:ph type="body" idx="1"/>
          </p:nvPr>
        </p:nvSpPr>
        <p:spPr>
          <a:xfrm>
            <a:off x="670421" y="2738882"/>
            <a:ext cx="10089157" cy="18446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886200" y="5592508"/>
            <a:ext cx="3657600" cy="30067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71500" y="5592508"/>
            <a:ext cx="2628900" cy="30067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10/16/23</a:t>
            </a:fld>
            <a:endParaRPr lang="en-US"/>
          </a:p>
        </p:txBody>
      </p:sp>
      <p:sp>
        <p:nvSpPr>
          <p:cNvPr id="6" name="Holder 6"/>
          <p:cNvSpPr>
            <a:spLocks noGrp="1"/>
          </p:cNvSpPr>
          <p:nvPr>
            <p:ph type="sldNum" sz="quarter" idx="7"/>
          </p:nvPr>
        </p:nvSpPr>
        <p:spPr>
          <a:xfrm>
            <a:off x="8229600" y="5592508"/>
            <a:ext cx="2628900" cy="30067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pic>
        <p:nvPicPr>
          <p:cNvPr id="8" name="Imagen 7">
            <a:extLst>
              <a:ext uri="{FF2B5EF4-FFF2-40B4-BE49-F238E27FC236}">
                <a16:creationId xmlns:a16="http://schemas.microsoft.com/office/drawing/2014/main" id="{61109EBE-4A07-08A4-277B-FF2E16111DE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1000" y="295275"/>
            <a:ext cx="1376916" cy="6858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5"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FD38DB-1B82-F874-AA2E-F78FD9684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33475"/>
            <a:ext cx="6831645" cy="3352800"/>
          </a:xfrm>
          <a:prstGeom prst="rect">
            <a:avLst/>
          </a:prstGeom>
        </p:spPr>
      </p:pic>
      <p:sp>
        <p:nvSpPr>
          <p:cNvPr id="2" name="CuadroTexto 1">
            <a:extLst>
              <a:ext uri="{FF2B5EF4-FFF2-40B4-BE49-F238E27FC236}">
                <a16:creationId xmlns:a16="http://schemas.microsoft.com/office/drawing/2014/main" id="{ADE48954-3644-D78C-D2E7-9966FACD39F9}"/>
              </a:ext>
            </a:extLst>
          </p:cNvPr>
          <p:cNvSpPr txBox="1"/>
          <p:nvPr/>
        </p:nvSpPr>
        <p:spPr>
          <a:xfrm>
            <a:off x="1752600" y="5095875"/>
            <a:ext cx="7924800" cy="646331"/>
          </a:xfrm>
          <a:prstGeom prst="rect">
            <a:avLst/>
          </a:prstGeom>
          <a:noFill/>
        </p:spPr>
        <p:txBody>
          <a:bodyPr wrap="square" rtlCol="0">
            <a:spAutoFit/>
          </a:bodyPr>
          <a:lstStyle/>
          <a:p>
            <a:pPr algn="ctr"/>
            <a:r>
              <a:rPr lang="en-US" sz="1200" b="1" dirty="0">
                <a:solidFill>
                  <a:srgbClr val="000000"/>
                </a:solidFill>
                <a:effectLst/>
                <a:latin typeface="Calibri" panose="020F0502020204030204" pitchFamily="34" charset="0"/>
                <a:ea typeface="Calibri" panose="020F0502020204030204" pitchFamily="34" charset="0"/>
              </a:rPr>
              <a:t>Enhancing entrepreneurial mindset and self-empowerment in kids - </a:t>
            </a:r>
            <a:r>
              <a:rPr lang="en-US" sz="1200" b="1" dirty="0">
                <a:effectLst/>
                <a:latin typeface="Calibri" panose="020F0502020204030204" pitchFamily="34" charset="0"/>
                <a:ea typeface="Calibri" panose="020F0502020204030204" pitchFamily="34" charset="0"/>
              </a:rPr>
              <a:t>EMPOW4KIDS</a:t>
            </a:r>
            <a:endParaRPr lang="es-ES" sz="1200" dirty="0">
              <a:effectLst/>
              <a:latin typeface="Times New Roman" panose="02020603050405020304" pitchFamily="18" charset="0"/>
              <a:ea typeface="Times New Roman" panose="02020603050405020304" pitchFamily="18" charset="0"/>
            </a:endParaRPr>
          </a:p>
          <a:p>
            <a:pPr algn="ctr"/>
            <a:r>
              <a:rPr lang="en-US" sz="1200" i="1" dirty="0">
                <a:solidFill>
                  <a:srgbClr val="000000"/>
                </a:solidFill>
                <a:effectLst/>
                <a:latin typeface="Calibri" panose="020F0502020204030204" pitchFamily="34" charset="0"/>
                <a:ea typeface="Calibri" panose="020F0502020204030204" pitchFamily="34" charset="0"/>
              </a:rPr>
              <a:t>ERASMUS+ KA220-SCH - Cooperation partnerships in school education</a:t>
            </a:r>
            <a:endParaRPr lang="es-ES" sz="1200" dirty="0">
              <a:effectLst/>
              <a:latin typeface="Times New Roman" panose="02020603050405020304" pitchFamily="18" charset="0"/>
              <a:ea typeface="Times New Roman" panose="02020603050405020304" pitchFamily="18" charset="0"/>
            </a:endParaRPr>
          </a:p>
          <a:p>
            <a:pPr algn="ctr"/>
            <a:r>
              <a:rPr lang="en-US" sz="1200" i="1" dirty="0">
                <a:solidFill>
                  <a:srgbClr val="000000"/>
                </a:solidFill>
                <a:effectLst/>
                <a:latin typeface="Calibri" panose="020F0502020204030204" pitchFamily="34" charset="0"/>
                <a:ea typeface="Calibri" panose="020F0502020204030204" pitchFamily="34" charset="0"/>
              </a:rPr>
              <a:t> 2021-1-CZ01-KA220-SCH-000032484</a:t>
            </a:r>
            <a:endParaRPr lang="es-ES" sz="1200" dirty="0">
              <a:effectLst/>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62ABFF59-8BA1-D901-0F14-1D0FE84AE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5438734"/>
            <a:ext cx="1447800" cy="303472"/>
          </a:xfrm>
          <a:prstGeom prst="rect">
            <a:avLst/>
          </a:prstGeom>
        </p:spPr>
      </p:pic>
    </p:spTree>
    <p:extLst>
      <p:ext uri="{BB962C8B-B14F-4D97-AF65-F5344CB8AC3E}">
        <p14:creationId xmlns:p14="http://schemas.microsoft.com/office/powerpoint/2010/main" val="88364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DDB0408-4655-22E9-4B94-0038B9463E35}"/>
              </a:ext>
            </a:extLst>
          </p:cNvPr>
          <p:cNvSpPr txBox="1">
            <a:spLocks/>
          </p:cNvSpPr>
          <p:nvPr/>
        </p:nvSpPr>
        <p:spPr>
          <a:xfrm>
            <a:off x="3989642" y="219075"/>
            <a:ext cx="2944557" cy="294311"/>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1800" kern="0" spc="165" dirty="0"/>
              <a:t>WHO</a:t>
            </a:r>
            <a:r>
              <a:rPr lang="es-ES" sz="1800" kern="0" spc="220" dirty="0"/>
              <a:t>?</a:t>
            </a:r>
          </a:p>
        </p:txBody>
      </p:sp>
      <p:sp>
        <p:nvSpPr>
          <p:cNvPr id="6" name="CuadroTexto 5">
            <a:extLst>
              <a:ext uri="{FF2B5EF4-FFF2-40B4-BE49-F238E27FC236}">
                <a16:creationId xmlns:a16="http://schemas.microsoft.com/office/drawing/2014/main" id="{E1BA8BA4-96EE-7AC3-6A71-D13FDB62550C}"/>
              </a:ext>
            </a:extLst>
          </p:cNvPr>
          <p:cNvSpPr txBox="1"/>
          <p:nvPr/>
        </p:nvSpPr>
        <p:spPr>
          <a:xfrm>
            <a:off x="4097130" y="443113"/>
            <a:ext cx="2729579" cy="307777"/>
          </a:xfrm>
          <a:prstGeom prst="rect">
            <a:avLst/>
          </a:prstGeom>
          <a:noFill/>
        </p:spPr>
        <p:txBody>
          <a:bodyPr wrap="square" rtlCol="0">
            <a:spAutoFit/>
          </a:bodyPr>
          <a:lstStyle/>
          <a:p>
            <a:pPr algn="ctr"/>
            <a:r>
              <a:rPr lang="es-ES" sz="1400" dirty="0" err="1">
                <a:solidFill>
                  <a:schemeClr val="accent1">
                    <a:lumMod val="60000"/>
                    <a:lumOff val="40000"/>
                  </a:schemeClr>
                </a:solidFill>
              </a:rPr>
              <a:t>Your</a:t>
            </a:r>
            <a:r>
              <a:rPr lang="es-ES" sz="1400" dirty="0">
                <a:solidFill>
                  <a:schemeClr val="accent1">
                    <a:lumMod val="60000"/>
                    <a:lumOff val="40000"/>
                  </a:schemeClr>
                </a:solidFill>
              </a:rPr>
              <a:t> </a:t>
            </a:r>
            <a:r>
              <a:rPr lang="es-ES" sz="1400" dirty="0" err="1">
                <a:solidFill>
                  <a:schemeClr val="accent1">
                    <a:lumMod val="60000"/>
                    <a:lumOff val="40000"/>
                  </a:schemeClr>
                </a:solidFill>
              </a:rPr>
              <a:t>customers</a:t>
            </a:r>
            <a:endParaRPr lang="es-ES" sz="1400" dirty="0">
              <a:solidFill>
                <a:schemeClr val="accent1">
                  <a:lumMod val="60000"/>
                  <a:lumOff val="40000"/>
                </a:schemeClr>
              </a:solidFill>
            </a:endParaRPr>
          </a:p>
        </p:txBody>
      </p:sp>
    </p:spTree>
    <p:extLst>
      <p:ext uri="{BB962C8B-B14F-4D97-AF65-F5344CB8AC3E}">
        <p14:creationId xmlns:p14="http://schemas.microsoft.com/office/powerpoint/2010/main" val="304205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6E2BE57-E923-6584-B507-A8782A6F58D6}"/>
              </a:ext>
            </a:extLst>
          </p:cNvPr>
          <p:cNvSpPr txBox="1">
            <a:spLocks/>
          </p:cNvSpPr>
          <p:nvPr/>
        </p:nvSpPr>
        <p:spPr>
          <a:xfrm>
            <a:off x="3505200" y="2581275"/>
            <a:ext cx="4239956" cy="848309"/>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5400" kern="0" spc="165" dirty="0">
                <a:solidFill>
                  <a:schemeClr val="bg1"/>
                </a:solidFill>
              </a:rPr>
              <a:t>HOW</a:t>
            </a:r>
            <a:r>
              <a:rPr lang="es-ES" sz="5400" kern="0" spc="220" dirty="0">
                <a:solidFill>
                  <a:schemeClr val="bg1"/>
                </a:solidFill>
              </a:rPr>
              <a:t>?</a:t>
            </a:r>
          </a:p>
        </p:txBody>
      </p:sp>
    </p:spTree>
    <p:extLst>
      <p:ext uri="{BB962C8B-B14F-4D97-AF65-F5344CB8AC3E}">
        <p14:creationId xmlns:p14="http://schemas.microsoft.com/office/powerpoint/2010/main" val="114179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4CE667-58AB-3C14-082C-2E67AF33D3E0}"/>
              </a:ext>
            </a:extLst>
          </p:cNvPr>
          <p:cNvSpPr txBox="1">
            <a:spLocks/>
          </p:cNvSpPr>
          <p:nvPr/>
        </p:nvSpPr>
        <p:spPr>
          <a:xfrm>
            <a:off x="4204623" y="219075"/>
            <a:ext cx="2944557" cy="386644"/>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2400" kern="0" spc="165" dirty="0"/>
              <a:t>HOW</a:t>
            </a:r>
            <a:r>
              <a:rPr lang="es-ES" sz="2400" kern="0" spc="220" dirty="0"/>
              <a:t>?</a:t>
            </a:r>
          </a:p>
        </p:txBody>
      </p:sp>
      <p:grpSp>
        <p:nvGrpSpPr>
          <p:cNvPr id="3" name="object 3">
            <a:extLst>
              <a:ext uri="{FF2B5EF4-FFF2-40B4-BE49-F238E27FC236}">
                <a16:creationId xmlns:a16="http://schemas.microsoft.com/office/drawing/2014/main" id="{18AC8A5D-6278-9017-D0EB-6EB5E72AAC66}"/>
              </a:ext>
            </a:extLst>
          </p:cNvPr>
          <p:cNvGrpSpPr/>
          <p:nvPr/>
        </p:nvGrpSpPr>
        <p:grpSpPr>
          <a:xfrm>
            <a:off x="533400" y="946100"/>
            <a:ext cx="10287000" cy="4759375"/>
            <a:chOff x="1390649" y="2171700"/>
            <a:chExt cx="2762250" cy="2409825"/>
          </a:xfrm>
          <a:solidFill>
            <a:schemeClr val="bg1"/>
          </a:solidFill>
        </p:grpSpPr>
        <p:sp>
          <p:nvSpPr>
            <p:cNvPr id="4" name="object 4">
              <a:extLst>
                <a:ext uri="{FF2B5EF4-FFF2-40B4-BE49-F238E27FC236}">
                  <a16:creationId xmlns:a16="http://schemas.microsoft.com/office/drawing/2014/main" id="{559DBAC7-1E7D-BBD3-FB65-EAADA24240F2}"/>
                </a:ext>
              </a:extLst>
            </p:cNvPr>
            <p:cNvSpPr/>
            <p:nvPr/>
          </p:nvSpPr>
          <p:spPr>
            <a:xfrm>
              <a:off x="1395412" y="2176462"/>
              <a:ext cx="2752725" cy="2400300"/>
            </a:xfrm>
            <a:custGeom>
              <a:avLst/>
              <a:gdLst/>
              <a:ahLst/>
              <a:cxnLst/>
              <a:rect l="l" t="t" r="r" b="b"/>
              <a:pathLst>
                <a:path w="2752725" h="2400300">
                  <a:moveTo>
                    <a:pt x="2703777" y="2400299"/>
                  </a:moveTo>
                  <a:lnTo>
                    <a:pt x="48947" y="2400299"/>
                  </a:lnTo>
                  <a:lnTo>
                    <a:pt x="45540" y="2399964"/>
                  </a:lnTo>
                  <a:lnTo>
                    <a:pt x="10739" y="2379876"/>
                  </a:lnTo>
                  <a:lnTo>
                    <a:pt x="0" y="2351351"/>
                  </a:lnTo>
                  <a:lnTo>
                    <a:pt x="0" y="2347912"/>
                  </a:lnTo>
                  <a:lnTo>
                    <a:pt x="0" y="48947"/>
                  </a:lnTo>
                  <a:lnTo>
                    <a:pt x="17776" y="12911"/>
                  </a:lnTo>
                  <a:lnTo>
                    <a:pt x="48947" y="0"/>
                  </a:lnTo>
                  <a:lnTo>
                    <a:pt x="2703777" y="0"/>
                  </a:lnTo>
                  <a:lnTo>
                    <a:pt x="2739813" y="17776"/>
                  </a:lnTo>
                  <a:lnTo>
                    <a:pt x="2752724" y="48947"/>
                  </a:lnTo>
                  <a:lnTo>
                    <a:pt x="2752724" y="2351351"/>
                  </a:lnTo>
                  <a:lnTo>
                    <a:pt x="2734948" y="2387387"/>
                  </a:lnTo>
                  <a:lnTo>
                    <a:pt x="2707183" y="2399964"/>
                  </a:lnTo>
                  <a:lnTo>
                    <a:pt x="2703777" y="2400299"/>
                  </a:lnTo>
                  <a:close/>
                </a:path>
              </a:pathLst>
            </a:custGeom>
            <a:grpFill/>
            <a:ln w="38100">
              <a:solidFill>
                <a:srgbClr val="008036"/>
              </a:solidFill>
            </a:ln>
          </p:spPr>
          <p:txBody>
            <a:bodyPr wrap="square" lIns="0" tIns="0" rIns="0" bIns="0" rtlCol="0"/>
            <a:lstStyle/>
            <a:p>
              <a:endParaRPr sz="2000"/>
            </a:p>
          </p:txBody>
        </p:sp>
        <p:sp>
          <p:nvSpPr>
            <p:cNvPr id="5" name="object 5">
              <a:extLst>
                <a:ext uri="{FF2B5EF4-FFF2-40B4-BE49-F238E27FC236}">
                  <a16:creationId xmlns:a16="http://schemas.microsoft.com/office/drawing/2014/main" id="{0CF338AF-DD4F-A218-3F3B-2A8397BEE1A0}"/>
                </a:ext>
              </a:extLst>
            </p:cNvPr>
            <p:cNvSpPr/>
            <p:nvPr/>
          </p:nvSpPr>
          <p:spPr>
            <a:xfrm>
              <a:off x="1395412" y="2176462"/>
              <a:ext cx="2752725" cy="2400300"/>
            </a:xfrm>
            <a:custGeom>
              <a:avLst/>
              <a:gdLst/>
              <a:ahLst/>
              <a:cxnLst/>
              <a:rect l="l" t="t" r="r" b="b"/>
              <a:pathLst>
                <a:path w="2752725" h="2400300">
                  <a:moveTo>
                    <a:pt x="0" y="23479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2387" y="0"/>
                  </a:lnTo>
                  <a:lnTo>
                    <a:pt x="2700337" y="0"/>
                  </a:lnTo>
                  <a:lnTo>
                    <a:pt x="2703777" y="0"/>
                  </a:lnTo>
                  <a:lnTo>
                    <a:pt x="2707183" y="335"/>
                  </a:lnTo>
                  <a:lnTo>
                    <a:pt x="2741984" y="20422"/>
                  </a:lnTo>
                  <a:lnTo>
                    <a:pt x="2743895" y="23282"/>
                  </a:lnTo>
                  <a:lnTo>
                    <a:pt x="2745806" y="26142"/>
                  </a:lnTo>
                  <a:lnTo>
                    <a:pt x="2752724" y="52387"/>
                  </a:lnTo>
                  <a:lnTo>
                    <a:pt x="2752724" y="2347912"/>
                  </a:lnTo>
                  <a:lnTo>
                    <a:pt x="2743895" y="2377016"/>
                  </a:lnTo>
                  <a:lnTo>
                    <a:pt x="2741984" y="2379876"/>
                  </a:lnTo>
                  <a:lnTo>
                    <a:pt x="2707183" y="2399964"/>
                  </a:lnTo>
                  <a:lnTo>
                    <a:pt x="2700337" y="2400299"/>
                  </a:lnTo>
                  <a:lnTo>
                    <a:pt x="52387" y="2400299"/>
                  </a:lnTo>
                  <a:lnTo>
                    <a:pt x="15343" y="2384955"/>
                  </a:lnTo>
                  <a:lnTo>
                    <a:pt x="8828" y="2377016"/>
                  </a:lnTo>
                  <a:lnTo>
                    <a:pt x="6917" y="2374156"/>
                  </a:lnTo>
                  <a:lnTo>
                    <a:pt x="5304" y="2371137"/>
                  </a:lnTo>
                  <a:lnTo>
                    <a:pt x="3987" y="2367959"/>
                  </a:lnTo>
                  <a:lnTo>
                    <a:pt x="2671" y="2364781"/>
                  </a:lnTo>
                  <a:lnTo>
                    <a:pt x="1677" y="2361505"/>
                  </a:lnTo>
                  <a:lnTo>
                    <a:pt x="1006" y="2358132"/>
                  </a:lnTo>
                  <a:lnTo>
                    <a:pt x="335" y="2354758"/>
                  </a:lnTo>
                  <a:lnTo>
                    <a:pt x="0" y="2351351"/>
                  </a:lnTo>
                  <a:lnTo>
                    <a:pt x="0" y="2347912"/>
                  </a:lnTo>
                  <a:close/>
                </a:path>
              </a:pathLst>
            </a:custGeom>
            <a:grpFill/>
            <a:ln w="38100">
              <a:solidFill>
                <a:srgbClr val="008036"/>
              </a:solidFill>
            </a:ln>
          </p:spPr>
          <p:txBody>
            <a:bodyPr wrap="square" lIns="0" tIns="0" rIns="0" bIns="0" rtlCol="0"/>
            <a:lstStyle/>
            <a:p>
              <a:endParaRPr sz="2000"/>
            </a:p>
          </p:txBody>
        </p:sp>
      </p:grpSp>
      <p:sp>
        <p:nvSpPr>
          <p:cNvPr id="6" name="CuadroTexto 5">
            <a:extLst>
              <a:ext uri="{FF2B5EF4-FFF2-40B4-BE49-F238E27FC236}">
                <a16:creationId xmlns:a16="http://schemas.microsoft.com/office/drawing/2014/main" id="{E8BAC8DE-E443-C7C8-92CF-0869506D0D5C}"/>
              </a:ext>
            </a:extLst>
          </p:cNvPr>
          <p:cNvSpPr txBox="1"/>
          <p:nvPr/>
        </p:nvSpPr>
        <p:spPr>
          <a:xfrm>
            <a:off x="762000" y="1057275"/>
            <a:ext cx="9735866" cy="4608954"/>
          </a:xfrm>
          <a:prstGeom prst="rect">
            <a:avLst/>
          </a:prstGeom>
          <a:noFill/>
        </p:spPr>
        <p:txBody>
          <a:bodyPr wrap="square" rtlCol="0">
            <a:spAutoFit/>
          </a:bodyPr>
          <a:lstStyle/>
          <a:p>
            <a:pPr algn="just">
              <a:spcAft>
                <a:spcPts val="300"/>
              </a:spcAft>
            </a:pPr>
            <a:r>
              <a:rPr lang="es-ES" sz="1400" dirty="0">
                <a:effectLst/>
                <a:ea typeface="Times New Roman" panose="02020603050405020304" pitchFamily="18" charset="0"/>
              </a:rPr>
              <a:t>In </a:t>
            </a:r>
            <a:r>
              <a:rPr lang="es-ES" sz="1400" dirty="0" err="1">
                <a:effectLst/>
                <a:ea typeface="Times New Roman" panose="02020603050405020304" pitchFamily="18" charset="0"/>
              </a:rPr>
              <a:t>this</a:t>
            </a:r>
            <a:r>
              <a:rPr lang="es-ES" sz="1400" dirty="0">
                <a:effectLst/>
                <a:ea typeface="Times New Roman" panose="02020603050405020304" pitchFamily="18" charset="0"/>
              </a:rPr>
              <a:t> </a:t>
            </a:r>
            <a:r>
              <a:rPr lang="es-ES" sz="1400" dirty="0" err="1">
                <a:effectLst/>
                <a:ea typeface="Times New Roman" panose="02020603050405020304" pitchFamily="18" charset="0"/>
              </a:rPr>
              <a:t>part</a:t>
            </a:r>
            <a:r>
              <a:rPr lang="es-ES" sz="1400" dirty="0">
                <a:effectLst/>
                <a:ea typeface="Times New Roman" panose="02020603050405020304" pitchFamily="18" charset="0"/>
              </a:rPr>
              <a:t> </a:t>
            </a:r>
            <a:r>
              <a:rPr lang="es-ES" sz="1400" dirty="0" err="1">
                <a:effectLst/>
                <a:ea typeface="Times New Roman" panose="02020603050405020304" pitchFamily="18" charset="0"/>
              </a:rPr>
              <a:t>of</a:t>
            </a:r>
            <a:r>
              <a:rPr lang="es-ES" sz="1400" dirty="0">
                <a:effectLst/>
                <a:ea typeface="Times New Roman" panose="02020603050405020304" pitchFamily="18" charset="0"/>
              </a:rPr>
              <a:t> </a:t>
            </a:r>
            <a:r>
              <a:rPr lang="es-ES" sz="1400" dirty="0" err="1">
                <a:effectLst/>
                <a:ea typeface="Times New Roman" panose="02020603050405020304" pitchFamily="18" charset="0"/>
              </a:rPr>
              <a:t>the</a:t>
            </a:r>
            <a:r>
              <a:rPr lang="es-ES" sz="1400" dirty="0">
                <a:effectLst/>
                <a:ea typeface="Times New Roman" panose="02020603050405020304" pitchFamily="18" charset="0"/>
              </a:rPr>
              <a:t> Pitch </a:t>
            </a:r>
            <a:r>
              <a:rPr lang="es-ES" sz="1400" dirty="0" err="1">
                <a:effectLst/>
                <a:ea typeface="Times New Roman" panose="02020603050405020304" pitchFamily="18" charset="0"/>
              </a:rPr>
              <a:t>you</a:t>
            </a:r>
            <a:r>
              <a:rPr lang="es-ES" sz="1400" dirty="0">
                <a:effectLst/>
                <a:ea typeface="Times New Roman" panose="02020603050405020304" pitchFamily="18" charset="0"/>
              </a:rPr>
              <a:t> </a:t>
            </a:r>
            <a:r>
              <a:rPr lang="es-ES" sz="1400" dirty="0" err="1">
                <a:effectLst/>
                <a:ea typeface="Times New Roman" panose="02020603050405020304" pitchFamily="18" charset="0"/>
              </a:rPr>
              <a:t>should</a:t>
            </a:r>
            <a:r>
              <a:rPr lang="es-ES" sz="1400" dirty="0">
                <a:effectLst/>
                <a:ea typeface="Times New Roman" panose="02020603050405020304" pitchFamily="18" charset="0"/>
              </a:rPr>
              <a:t> </a:t>
            </a:r>
            <a:r>
              <a:rPr lang="es-ES" sz="1400" dirty="0" err="1">
                <a:effectLst/>
                <a:ea typeface="Times New Roman" panose="02020603050405020304" pitchFamily="18" charset="0"/>
              </a:rPr>
              <a:t>explain</a:t>
            </a:r>
            <a:r>
              <a:rPr lang="es-ES" sz="1400" dirty="0">
                <a:effectLst/>
                <a:ea typeface="Times New Roman" panose="02020603050405020304" pitchFamily="18" charset="0"/>
              </a:rPr>
              <a:t> </a:t>
            </a:r>
            <a:r>
              <a:rPr lang="es-ES" sz="1400" dirty="0" err="1">
                <a:effectLst/>
                <a:ea typeface="Times New Roman" panose="02020603050405020304" pitchFamily="18" charset="0"/>
              </a:rPr>
              <a:t>the</a:t>
            </a:r>
            <a:r>
              <a:rPr lang="es-ES" sz="1400" dirty="0">
                <a:effectLst/>
                <a:ea typeface="Times New Roman" panose="02020603050405020304" pitchFamily="18" charset="0"/>
              </a:rPr>
              <a:t> </a:t>
            </a:r>
            <a:r>
              <a:rPr lang="es-ES" sz="1400" dirty="0" err="1">
                <a:effectLst/>
                <a:ea typeface="Times New Roman" panose="02020603050405020304" pitchFamily="18" charset="0"/>
              </a:rPr>
              <a:t>strategic</a:t>
            </a:r>
            <a:r>
              <a:rPr lang="es-ES" sz="1400" dirty="0">
                <a:effectLst/>
                <a:ea typeface="Times New Roman" panose="02020603050405020304" pitchFamily="18" charset="0"/>
              </a:rPr>
              <a:t> </a:t>
            </a:r>
            <a:r>
              <a:rPr lang="es-ES" sz="1400" dirty="0" err="1">
                <a:effectLst/>
                <a:ea typeface="Times New Roman" panose="02020603050405020304" pitchFamily="18" charset="0"/>
              </a:rPr>
              <a:t>alliances</a:t>
            </a:r>
            <a:r>
              <a:rPr lang="es-ES" sz="1400" dirty="0">
                <a:effectLst/>
                <a:ea typeface="Times New Roman" panose="02020603050405020304" pitchFamily="18" charset="0"/>
              </a:rPr>
              <a:t>, </a:t>
            </a:r>
            <a:r>
              <a:rPr lang="es-ES" sz="1400" dirty="0" err="1">
                <a:effectLst/>
                <a:ea typeface="Times New Roman" panose="02020603050405020304" pitchFamily="18" charset="0"/>
              </a:rPr>
              <a:t>key</a:t>
            </a:r>
            <a:r>
              <a:rPr lang="es-ES" sz="1400" dirty="0">
                <a:effectLst/>
                <a:ea typeface="Times New Roman" panose="02020603050405020304" pitchFamily="18" charset="0"/>
              </a:rPr>
              <a:t> </a:t>
            </a:r>
            <a:r>
              <a:rPr lang="es-ES" sz="1400" dirty="0" err="1">
                <a:effectLst/>
                <a:ea typeface="Times New Roman" panose="02020603050405020304" pitchFamily="18" charset="0"/>
              </a:rPr>
              <a:t>activities</a:t>
            </a:r>
            <a:r>
              <a:rPr lang="es-ES" sz="1400" dirty="0">
                <a:effectLst/>
                <a:ea typeface="Times New Roman" panose="02020603050405020304" pitchFamily="18" charset="0"/>
              </a:rPr>
              <a:t> and </a:t>
            </a:r>
            <a:r>
              <a:rPr lang="es-ES" sz="1400" dirty="0" err="1">
                <a:effectLst/>
                <a:ea typeface="Times New Roman" panose="02020603050405020304" pitchFamily="18" charset="0"/>
              </a:rPr>
              <a:t>key</a:t>
            </a:r>
            <a:r>
              <a:rPr lang="es-ES" sz="1400" dirty="0">
                <a:effectLst/>
                <a:ea typeface="Times New Roman" panose="02020603050405020304" pitchFamily="18" charset="0"/>
              </a:rPr>
              <a:t> </a:t>
            </a:r>
            <a:r>
              <a:rPr lang="es-ES" sz="1400" dirty="0" err="1">
                <a:effectLst/>
                <a:ea typeface="Times New Roman" panose="02020603050405020304" pitchFamily="18" charset="0"/>
              </a:rPr>
              <a:t>resources</a:t>
            </a:r>
            <a:r>
              <a:rPr lang="es-ES" sz="1400" dirty="0">
                <a:effectLst/>
                <a:ea typeface="Times New Roman" panose="02020603050405020304" pitchFamily="18" charset="0"/>
              </a:rPr>
              <a:t> </a:t>
            </a:r>
            <a:r>
              <a:rPr lang="es-ES" sz="1400" dirty="0" err="1">
                <a:effectLst/>
                <a:ea typeface="Times New Roman" panose="02020603050405020304" pitchFamily="18" charset="0"/>
              </a:rPr>
              <a:t>of</a:t>
            </a:r>
            <a:r>
              <a:rPr lang="es-ES" sz="1400" dirty="0">
                <a:effectLst/>
                <a:ea typeface="Times New Roman" panose="02020603050405020304" pitchFamily="18" charset="0"/>
              </a:rPr>
              <a:t> </a:t>
            </a:r>
            <a:r>
              <a:rPr lang="es-ES" sz="1400" dirty="0" err="1">
                <a:effectLst/>
                <a:ea typeface="Times New Roman" panose="02020603050405020304" pitchFamily="18" charset="0"/>
              </a:rPr>
              <a:t>your</a:t>
            </a:r>
            <a:r>
              <a:rPr lang="es-ES" sz="1400" dirty="0">
                <a:effectLst/>
                <a:ea typeface="Times New Roman" panose="02020603050405020304" pitchFamily="18" charset="0"/>
              </a:rPr>
              <a:t> </a:t>
            </a:r>
            <a:r>
              <a:rPr lang="es-ES" sz="1400" dirty="0" err="1">
                <a:effectLst/>
                <a:ea typeface="Times New Roman" panose="02020603050405020304" pitchFamily="18" charset="0"/>
              </a:rPr>
              <a:t>business</a:t>
            </a:r>
            <a:r>
              <a:rPr lang="es-ES" sz="1400" dirty="0">
                <a:effectLst/>
                <a:ea typeface="Times New Roman" panose="02020603050405020304" pitchFamily="18" charset="0"/>
              </a:rPr>
              <a:t> idea.</a:t>
            </a:r>
          </a:p>
          <a:p>
            <a:pPr algn="just">
              <a:spcAft>
                <a:spcPts val="300"/>
              </a:spcAft>
            </a:pPr>
            <a:endParaRPr lang="en-US" sz="1400" dirty="0">
              <a:solidFill>
                <a:srgbClr val="000000"/>
              </a:solidFill>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Strategic Alliances refers to “Who can help you”. They are like teaming up with other companies or people to make your business stronger.</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It's like when two companies join forces to create something amazing together. They might share their ideas, resources, or even work together on projects. By forming strategic alliances, businesses can do more and be more successful by combining their strengths.</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 </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Key Activities refer to “How will you do </a:t>
            </a:r>
            <a:r>
              <a:rPr lang="en-US" sz="1400" dirty="0" err="1">
                <a:solidFill>
                  <a:srgbClr val="000000"/>
                </a:solidFill>
                <a:effectLst/>
                <a:ea typeface="Times New Roman" panose="02020603050405020304" pitchFamily="18" charset="0"/>
              </a:rPr>
              <a:t>ti</a:t>
            </a:r>
            <a:r>
              <a:rPr lang="en-US" sz="1400" dirty="0">
                <a:solidFill>
                  <a:srgbClr val="000000"/>
                </a:solidFill>
                <a:ea typeface="Times New Roman" panose="02020603050405020304" pitchFamily="18" charset="0"/>
              </a:rPr>
              <a:t>?”.</a:t>
            </a:r>
            <a:r>
              <a:rPr lang="en-US" sz="1400" dirty="0">
                <a:solidFill>
                  <a:srgbClr val="000000"/>
                </a:solidFill>
                <a:effectLst/>
                <a:ea typeface="Times New Roman" panose="02020603050405020304" pitchFamily="18" charset="0"/>
              </a:rPr>
              <a:t> They are the important tasks or actions that a company needs to do in order to be successful.</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For example, if you're running a toy store, some of your key activities might be buying new toys to sell, organizing the store, and making sure everything is clean and tidy. These activities are crucial for the smooth running of the business and achieving its goals.</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 </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Key Resources refer to</a:t>
            </a:r>
            <a:r>
              <a:rPr lang="en-US" sz="1400" dirty="0">
                <a:solidFill>
                  <a:srgbClr val="000000"/>
                </a:solidFill>
                <a:ea typeface="Times New Roman" panose="02020603050405020304" pitchFamily="18" charset="0"/>
              </a:rPr>
              <a:t> “</a:t>
            </a:r>
            <a:r>
              <a:rPr lang="en-US" sz="1400" dirty="0">
                <a:solidFill>
                  <a:srgbClr val="000000"/>
                </a:solidFill>
                <a:effectLst/>
                <a:ea typeface="Times New Roman" panose="02020603050405020304" pitchFamily="18" charset="0"/>
              </a:rPr>
              <a:t>What do you need?”. They are the things a company needs to have in order to operate and be successful.</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Key resources can be different for each business. It can include things like tools, equipment, materials, or even people with special skills. For example, if you're running a bakery, your key resources would be things like ovens, baking ingredients, and talented bakers.</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 </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Having the right key resources is important because they help a business do its key activities effectively and achieve its goals.</a:t>
            </a:r>
            <a:endParaRPr lang="es-ES" sz="1400" dirty="0">
              <a:effectLst/>
              <a:ea typeface="Times New Roman" panose="02020603050405020304" pitchFamily="18" charset="0"/>
            </a:endParaRPr>
          </a:p>
        </p:txBody>
      </p:sp>
      <p:sp>
        <p:nvSpPr>
          <p:cNvPr id="7" name="CuadroTexto 6">
            <a:extLst>
              <a:ext uri="{FF2B5EF4-FFF2-40B4-BE49-F238E27FC236}">
                <a16:creationId xmlns:a16="http://schemas.microsoft.com/office/drawing/2014/main" id="{66269D8C-C14D-2B24-EAD7-FA978C07F28E}"/>
              </a:ext>
            </a:extLst>
          </p:cNvPr>
          <p:cNvSpPr txBox="1"/>
          <p:nvPr/>
        </p:nvSpPr>
        <p:spPr>
          <a:xfrm>
            <a:off x="4157655" y="498559"/>
            <a:ext cx="2944556" cy="338554"/>
          </a:xfrm>
          <a:prstGeom prst="rect">
            <a:avLst/>
          </a:prstGeom>
          <a:noFill/>
        </p:spPr>
        <p:txBody>
          <a:bodyPr wrap="square" rtlCol="0">
            <a:spAutoFit/>
          </a:bodyPr>
          <a:lstStyle/>
          <a:p>
            <a:pPr algn="ctr"/>
            <a:r>
              <a:rPr lang="es-ES" sz="1600" dirty="0">
                <a:solidFill>
                  <a:schemeClr val="accent1">
                    <a:lumMod val="60000"/>
                    <a:lumOff val="40000"/>
                  </a:schemeClr>
                </a:solidFill>
              </a:rPr>
              <a:t>Who and </a:t>
            </a:r>
            <a:r>
              <a:rPr lang="es-ES" sz="1600" dirty="0" err="1">
                <a:solidFill>
                  <a:schemeClr val="accent1">
                    <a:lumMod val="60000"/>
                    <a:lumOff val="40000"/>
                  </a:schemeClr>
                </a:solidFill>
              </a:rPr>
              <a:t>what</a:t>
            </a:r>
            <a:r>
              <a:rPr lang="es-ES" sz="1600" dirty="0">
                <a:solidFill>
                  <a:schemeClr val="accent1">
                    <a:lumMod val="60000"/>
                    <a:lumOff val="40000"/>
                  </a:schemeClr>
                </a:solidFill>
              </a:rPr>
              <a:t> do </a:t>
            </a:r>
            <a:r>
              <a:rPr lang="es-ES" sz="1600" dirty="0" err="1">
                <a:solidFill>
                  <a:schemeClr val="accent1">
                    <a:lumMod val="60000"/>
                    <a:lumOff val="40000"/>
                  </a:schemeClr>
                </a:solidFill>
              </a:rPr>
              <a:t>you</a:t>
            </a:r>
            <a:r>
              <a:rPr lang="es-ES" sz="1600" dirty="0">
                <a:solidFill>
                  <a:schemeClr val="accent1">
                    <a:lumMod val="60000"/>
                    <a:lumOff val="40000"/>
                  </a:schemeClr>
                </a:solidFill>
              </a:rPr>
              <a:t> </a:t>
            </a:r>
            <a:r>
              <a:rPr lang="es-ES" sz="1600" dirty="0" err="1">
                <a:solidFill>
                  <a:schemeClr val="accent1">
                    <a:lumMod val="60000"/>
                    <a:lumOff val="40000"/>
                  </a:schemeClr>
                </a:solidFill>
              </a:rPr>
              <a:t>need</a:t>
            </a:r>
            <a:r>
              <a:rPr lang="es-ES" sz="1600" dirty="0">
                <a:solidFill>
                  <a:schemeClr val="accent1">
                    <a:lumMod val="60000"/>
                    <a:lumOff val="40000"/>
                  </a:schemeClr>
                </a:solidFill>
              </a:rPr>
              <a:t>?</a:t>
            </a:r>
          </a:p>
        </p:txBody>
      </p:sp>
    </p:spTree>
    <p:extLst>
      <p:ext uri="{BB962C8B-B14F-4D97-AF65-F5344CB8AC3E}">
        <p14:creationId xmlns:p14="http://schemas.microsoft.com/office/powerpoint/2010/main" val="212365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6BDBEEAE-149C-12A8-8E7B-B9CDAC191CDE}"/>
              </a:ext>
            </a:extLst>
          </p:cNvPr>
          <p:cNvSpPr txBox="1"/>
          <p:nvPr/>
        </p:nvSpPr>
        <p:spPr>
          <a:xfrm>
            <a:off x="1235593" y="3903969"/>
            <a:ext cx="2785602" cy="209288"/>
          </a:xfrm>
          <a:prstGeom prst="rect">
            <a:avLst/>
          </a:prstGeom>
        </p:spPr>
        <p:txBody>
          <a:bodyPr vert="horz" wrap="square" lIns="0" tIns="0" rIns="0" bIns="0" rtlCol="0">
            <a:spAutoFit/>
          </a:bodyPr>
          <a:lstStyle/>
          <a:p>
            <a:pPr marL="12700" marR="5080">
              <a:lnSpc>
                <a:spcPct val="104200"/>
              </a:lnSpc>
            </a:pPr>
            <a:r>
              <a:rPr lang="es-ES" sz="1400" b="1" spc="75" dirty="0">
                <a:solidFill>
                  <a:srgbClr val="B19400"/>
                </a:solidFill>
                <a:latin typeface="Trebuchet MS"/>
                <a:cs typeface="Trebuchet MS"/>
              </a:rPr>
              <a:t>Who are </a:t>
            </a:r>
            <a:r>
              <a:rPr lang="es-ES" sz="1400" b="1" spc="75" dirty="0" err="1">
                <a:solidFill>
                  <a:srgbClr val="B19400"/>
                </a:solidFill>
                <a:latin typeface="Trebuchet MS"/>
                <a:cs typeface="Trebuchet MS"/>
              </a:rPr>
              <a:t>your</a:t>
            </a:r>
            <a:r>
              <a:rPr lang="es-ES" sz="1400" b="1" spc="75" dirty="0">
                <a:solidFill>
                  <a:srgbClr val="B19400"/>
                </a:solidFill>
                <a:latin typeface="Trebuchet MS"/>
                <a:cs typeface="Trebuchet MS"/>
              </a:rPr>
              <a:t> </a:t>
            </a:r>
            <a:r>
              <a:rPr lang="es-ES" sz="1400" b="1" spc="75" dirty="0" err="1">
                <a:solidFill>
                  <a:srgbClr val="B19400"/>
                </a:solidFill>
                <a:latin typeface="Trebuchet MS"/>
                <a:cs typeface="Trebuchet MS"/>
              </a:rPr>
              <a:t>key</a:t>
            </a:r>
            <a:r>
              <a:rPr lang="es-ES" sz="1400" b="1" spc="75" dirty="0">
                <a:solidFill>
                  <a:srgbClr val="B19400"/>
                </a:solidFill>
                <a:latin typeface="Trebuchet MS"/>
                <a:cs typeface="Trebuchet MS"/>
              </a:rPr>
              <a:t> </a:t>
            </a:r>
            <a:r>
              <a:rPr lang="es-ES" sz="1400" b="1" spc="75" dirty="0" err="1">
                <a:solidFill>
                  <a:srgbClr val="B19400"/>
                </a:solidFill>
                <a:latin typeface="Trebuchet MS"/>
                <a:cs typeface="Trebuchet MS"/>
              </a:rPr>
              <a:t>partners</a:t>
            </a:r>
            <a:r>
              <a:rPr lang="es-ES" sz="1400" b="1" spc="75" dirty="0">
                <a:solidFill>
                  <a:srgbClr val="B19400"/>
                </a:solidFill>
                <a:latin typeface="Trebuchet MS"/>
                <a:cs typeface="Trebuchet MS"/>
              </a:rPr>
              <a:t>?</a:t>
            </a:r>
            <a:endParaRPr sz="1400" dirty="0">
              <a:latin typeface="Trebuchet MS"/>
              <a:cs typeface="Trebuchet MS"/>
            </a:endParaRPr>
          </a:p>
        </p:txBody>
      </p:sp>
      <p:sp>
        <p:nvSpPr>
          <p:cNvPr id="11" name="object 11">
            <a:extLst>
              <a:ext uri="{FF2B5EF4-FFF2-40B4-BE49-F238E27FC236}">
                <a16:creationId xmlns:a16="http://schemas.microsoft.com/office/drawing/2014/main" id="{297C84B6-E8B4-A738-A5C5-8F6EDDA89AD4}"/>
              </a:ext>
            </a:extLst>
          </p:cNvPr>
          <p:cNvSpPr txBox="1"/>
          <p:nvPr/>
        </p:nvSpPr>
        <p:spPr>
          <a:xfrm>
            <a:off x="4556605" y="3903969"/>
            <a:ext cx="2438976" cy="425822"/>
          </a:xfrm>
          <a:prstGeom prst="rect">
            <a:avLst/>
          </a:prstGeom>
        </p:spPr>
        <p:txBody>
          <a:bodyPr vert="horz" wrap="square" lIns="0" tIns="0" rIns="0" bIns="0" rtlCol="0">
            <a:spAutoFit/>
          </a:bodyPr>
          <a:lstStyle/>
          <a:p>
            <a:pPr marL="12700" marR="5080">
              <a:lnSpc>
                <a:spcPct val="102400"/>
              </a:lnSpc>
              <a:spcBef>
                <a:spcPts val="40"/>
              </a:spcBef>
            </a:pPr>
            <a:r>
              <a:rPr lang="es-ES" sz="1400" b="1" spc="75" dirty="0" err="1">
                <a:solidFill>
                  <a:srgbClr val="008545"/>
                </a:solidFill>
                <a:latin typeface="Trebuchet MS"/>
                <a:cs typeface="Trebuchet MS"/>
              </a:rPr>
              <a:t>What</a:t>
            </a:r>
            <a:r>
              <a:rPr lang="es-ES" sz="1400" b="1" spc="75" dirty="0">
                <a:solidFill>
                  <a:srgbClr val="008545"/>
                </a:solidFill>
                <a:latin typeface="Trebuchet MS"/>
                <a:cs typeface="Trebuchet MS"/>
              </a:rPr>
              <a:t> </a:t>
            </a:r>
            <a:r>
              <a:rPr lang="es-ES" sz="1400" b="1" spc="75" dirty="0" err="1">
                <a:solidFill>
                  <a:srgbClr val="008545"/>
                </a:solidFill>
                <a:latin typeface="Trebuchet MS"/>
                <a:cs typeface="Trebuchet MS"/>
              </a:rPr>
              <a:t>will</a:t>
            </a:r>
            <a:r>
              <a:rPr lang="es-ES" sz="1400" b="1" spc="75" dirty="0">
                <a:solidFill>
                  <a:srgbClr val="008545"/>
                </a:solidFill>
                <a:latin typeface="Trebuchet MS"/>
                <a:cs typeface="Trebuchet MS"/>
              </a:rPr>
              <a:t> </a:t>
            </a:r>
            <a:r>
              <a:rPr lang="es-ES" sz="1400" b="1" spc="75" dirty="0" err="1">
                <a:solidFill>
                  <a:srgbClr val="008545"/>
                </a:solidFill>
                <a:latin typeface="Trebuchet MS"/>
                <a:cs typeface="Trebuchet MS"/>
              </a:rPr>
              <a:t>you</a:t>
            </a:r>
            <a:r>
              <a:rPr lang="es-ES" sz="1400" b="1" spc="75" dirty="0">
                <a:solidFill>
                  <a:srgbClr val="008545"/>
                </a:solidFill>
                <a:latin typeface="Trebuchet MS"/>
                <a:cs typeface="Trebuchet MS"/>
              </a:rPr>
              <a:t> do </a:t>
            </a:r>
            <a:r>
              <a:rPr lang="es-ES" sz="1400" b="1" spc="75" dirty="0" err="1">
                <a:solidFill>
                  <a:srgbClr val="008545"/>
                </a:solidFill>
                <a:latin typeface="Trebuchet MS"/>
                <a:cs typeface="Trebuchet MS"/>
              </a:rPr>
              <a:t>to</a:t>
            </a:r>
            <a:r>
              <a:rPr lang="es-ES" sz="1400" b="1" spc="75" dirty="0">
                <a:solidFill>
                  <a:srgbClr val="008545"/>
                </a:solidFill>
                <a:latin typeface="Trebuchet MS"/>
                <a:cs typeface="Trebuchet MS"/>
              </a:rPr>
              <a:t> </a:t>
            </a:r>
            <a:r>
              <a:rPr lang="es-ES" sz="1400" b="1" spc="75" dirty="0" err="1">
                <a:solidFill>
                  <a:srgbClr val="008545"/>
                </a:solidFill>
                <a:latin typeface="Trebuchet MS"/>
                <a:cs typeface="Trebuchet MS"/>
              </a:rPr>
              <a:t>make</a:t>
            </a:r>
            <a:r>
              <a:rPr lang="es-ES" sz="1400" b="1" spc="75" dirty="0">
                <a:solidFill>
                  <a:srgbClr val="008545"/>
                </a:solidFill>
                <a:latin typeface="Trebuchet MS"/>
                <a:cs typeface="Trebuchet MS"/>
              </a:rPr>
              <a:t> </a:t>
            </a:r>
            <a:r>
              <a:rPr lang="es-ES" sz="1400" b="1" spc="75" dirty="0" err="1">
                <a:solidFill>
                  <a:srgbClr val="008545"/>
                </a:solidFill>
                <a:latin typeface="Trebuchet MS"/>
                <a:cs typeface="Trebuchet MS"/>
              </a:rPr>
              <a:t>your</a:t>
            </a:r>
            <a:r>
              <a:rPr lang="es-ES" sz="1400" b="1" spc="75" dirty="0">
                <a:solidFill>
                  <a:srgbClr val="008545"/>
                </a:solidFill>
                <a:latin typeface="Trebuchet MS"/>
                <a:cs typeface="Trebuchet MS"/>
              </a:rPr>
              <a:t> </a:t>
            </a:r>
            <a:r>
              <a:rPr lang="es-ES" sz="1400" b="1" spc="75" dirty="0" err="1">
                <a:solidFill>
                  <a:srgbClr val="008545"/>
                </a:solidFill>
                <a:latin typeface="Trebuchet MS"/>
                <a:cs typeface="Trebuchet MS"/>
              </a:rPr>
              <a:t>business</a:t>
            </a:r>
            <a:r>
              <a:rPr lang="es-ES" sz="1400" b="1" spc="75" dirty="0">
                <a:solidFill>
                  <a:srgbClr val="008545"/>
                </a:solidFill>
                <a:latin typeface="Trebuchet MS"/>
                <a:cs typeface="Trebuchet MS"/>
              </a:rPr>
              <a:t> </a:t>
            </a:r>
            <a:r>
              <a:rPr lang="es-ES" sz="1400" b="1" spc="75" dirty="0" err="1">
                <a:solidFill>
                  <a:srgbClr val="008545"/>
                </a:solidFill>
                <a:latin typeface="Trebuchet MS"/>
                <a:cs typeface="Trebuchet MS"/>
              </a:rPr>
              <a:t>successful</a:t>
            </a:r>
            <a:r>
              <a:rPr lang="es-ES" sz="1400" b="1" spc="75" dirty="0">
                <a:solidFill>
                  <a:srgbClr val="008545"/>
                </a:solidFill>
                <a:latin typeface="Trebuchet MS"/>
                <a:cs typeface="Trebuchet MS"/>
              </a:rPr>
              <a:t>?</a:t>
            </a:r>
            <a:endParaRPr lang="es-ES" sz="1400" dirty="0">
              <a:latin typeface="Trebuchet MS"/>
              <a:cs typeface="Trebuchet MS"/>
            </a:endParaRPr>
          </a:p>
        </p:txBody>
      </p:sp>
      <p:sp>
        <p:nvSpPr>
          <p:cNvPr id="16" name="object 16">
            <a:extLst>
              <a:ext uri="{FF2B5EF4-FFF2-40B4-BE49-F238E27FC236}">
                <a16:creationId xmlns:a16="http://schemas.microsoft.com/office/drawing/2014/main" id="{7F6F25FD-5D4A-D0E6-29C3-C4012870FCD4}"/>
              </a:ext>
            </a:extLst>
          </p:cNvPr>
          <p:cNvSpPr txBox="1"/>
          <p:nvPr/>
        </p:nvSpPr>
        <p:spPr>
          <a:xfrm>
            <a:off x="7886475" y="3907688"/>
            <a:ext cx="2404866" cy="422103"/>
          </a:xfrm>
          <a:prstGeom prst="rect">
            <a:avLst/>
          </a:prstGeom>
        </p:spPr>
        <p:txBody>
          <a:bodyPr vert="horz" wrap="square" lIns="0" tIns="0" rIns="0" bIns="0" rtlCol="0">
            <a:spAutoFit/>
          </a:bodyPr>
          <a:lstStyle/>
          <a:p>
            <a:pPr marL="12700" marR="5080">
              <a:lnSpc>
                <a:spcPct val="100699"/>
              </a:lnSpc>
              <a:spcBef>
                <a:spcPts val="75"/>
              </a:spcBef>
            </a:pPr>
            <a:r>
              <a:rPr lang="es-ES" sz="1400" b="1" spc="75" dirty="0" err="1">
                <a:solidFill>
                  <a:srgbClr val="EB0000"/>
                </a:solidFill>
                <a:latin typeface="Trebuchet MS"/>
                <a:cs typeface="Trebuchet MS"/>
              </a:rPr>
              <a:t>What</a:t>
            </a:r>
            <a:r>
              <a:rPr lang="es-ES" sz="1400" b="1" spc="75" dirty="0">
                <a:solidFill>
                  <a:srgbClr val="EB0000"/>
                </a:solidFill>
                <a:latin typeface="Trebuchet MS"/>
                <a:cs typeface="Trebuchet MS"/>
              </a:rPr>
              <a:t> </a:t>
            </a:r>
            <a:r>
              <a:rPr lang="es-ES" sz="1400" b="1" spc="75" dirty="0" err="1">
                <a:solidFill>
                  <a:srgbClr val="EB0000"/>
                </a:solidFill>
                <a:latin typeface="Trebuchet MS"/>
                <a:cs typeface="Trebuchet MS"/>
              </a:rPr>
              <a:t>resources</a:t>
            </a:r>
            <a:r>
              <a:rPr lang="es-ES" sz="1400" b="1" spc="75" dirty="0">
                <a:solidFill>
                  <a:srgbClr val="EB0000"/>
                </a:solidFill>
                <a:latin typeface="Trebuchet MS"/>
                <a:cs typeface="Trebuchet MS"/>
              </a:rPr>
              <a:t> </a:t>
            </a:r>
            <a:r>
              <a:rPr lang="es-ES" sz="1400" b="1" spc="75" dirty="0" err="1">
                <a:solidFill>
                  <a:srgbClr val="EB0000"/>
                </a:solidFill>
                <a:latin typeface="Trebuchet MS"/>
                <a:cs typeface="Trebuchet MS"/>
              </a:rPr>
              <a:t>will</a:t>
            </a:r>
            <a:r>
              <a:rPr lang="es-ES" sz="1400" b="1" spc="75" dirty="0">
                <a:solidFill>
                  <a:srgbClr val="EB0000"/>
                </a:solidFill>
                <a:latin typeface="Trebuchet MS"/>
                <a:cs typeface="Trebuchet MS"/>
              </a:rPr>
              <a:t> </a:t>
            </a:r>
            <a:r>
              <a:rPr lang="es-ES" sz="1400" b="1" spc="75" dirty="0" err="1">
                <a:solidFill>
                  <a:srgbClr val="EB0000"/>
                </a:solidFill>
                <a:latin typeface="Trebuchet MS"/>
                <a:cs typeface="Trebuchet MS"/>
              </a:rPr>
              <a:t>you</a:t>
            </a:r>
            <a:r>
              <a:rPr lang="es-ES" sz="1400" b="1" spc="75" dirty="0">
                <a:solidFill>
                  <a:srgbClr val="EB0000"/>
                </a:solidFill>
                <a:latin typeface="Trebuchet MS"/>
                <a:cs typeface="Trebuchet MS"/>
              </a:rPr>
              <a:t> </a:t>
            </a:r>
            <a:r>
              <a:rPr lang="es-ES" sz="1400" b="1" spc="75" dirty="0" err="1">
                <a:solidFill>
                  <a:srgbClr val="EB0000"/>
                </a:solidFill>
                <a:latin typeface="Trebuchet MS"/>
                <a:cs typeface="Trebuchet MS"/>
              </a:rPr>
              <a:t>need</a:t>
            </a:r>
            <a:r>
              <a:rPr lang="es-ES" sz="1400" b="1" spc="75" dirty="0">
                <a:solidFill>
                  <a:srgbClr val="EB0000"/>
                </a:solidFill>
                <a:latin typeface="Trebuchet MS"/>
                <a:cs typeface="Trebuchet MS"/>
              </a:rPr>
              <a:t>?</a:t>
            </a:r>
            <a:endParaRPr lang="es-ES" sz="1400" dirty="0">
              <a:latin typeface="Trebuchet MS"/>
              <a:cs typeface="Trebuchet MS"/>
            </a:endParaRPr>
          </a:p>
        </p:txBody>
      </p:sp>
      <p:sp>
        <p:nvSpPr>
          <p:cNvPr id="18" name="CuadroTexto 17">
            <a:extLst>
              <a:ext uri="{FF2B5EF4-FFF2-40B4-BE49-F238E27FC236}">
                <a16:creationId xmlns:a16="http://schemas.microsoft.com/office/drawing/2014/main" id="{33A1609F-421E-7A2E-2D37-EC9866CF7CF8}"/>
              </a:ext>
            </a:extLst>
          </p:cNvPr>
          <p:cNvSpPr txBox="1"/>
          <p:nvPr/>
        </p:nvSpPr>
        <p:spPr>
          <a:xfrm>
            <a:off x="1391504" y="4496292"/>
            <a:ext cx="2473780" cy="584775"/>
          </a:xfrm>
          <a:prstGeom prst="rect">
            <a:avLst/>
          </a:prstGeom>
          <a:noFill/>
        </p:spPr>
        <p:txBody>
          <a:bodyPr wrap="square" rtlCol="0">
            <a:spAutoFit/>
          </a:bodyPr>
          <a:lstStyle/>
          <a:p>
            <a:r>
              <a:rPr lang="es-ES" sz="1600" dirty="0"/>
              <a:t>Describe </a:t>
            </a:r>
            <a:r>
              <a:rPr lang="es-ES" sz="1600" dirty="0" err="1"/>
              <a:t>who</a:t>
            </a:r>
            <a:r>
              <a:rPr lang="es-ES" sz="1600" dirty="0"/>
              <a:t> </a:t>
            </a:r>
            <a:r>
              <a:rPr lang="es-ES" sz="1600" dirty="0" err="1"/>
              <a:t>will</a:t>
            </a:r>
            <a:r>
              <a:rPr lang="es-ES" sz="1600" dirty="0"/>
              <a:t> </a:t>
            </a:r>
            <a:r>
              <a:rPr lang="es-ES" sz="1600" dirty="0" err="1"/>
              <a:t>help</a:t>
            </a:r>
            <a:r>
              <a:rPr lang="es-ES" sz="1600" dirty="0"/>
              <a:t> </a:t>
            </a:r>
            <a:r>
              <a:rPr lang="es-ES" sz="1600" dirty="0" err="1"/>
              <a:t>you</a:t>
            </a:r>
            <a:r>
              <a:rPr lang="es-ES" sz="1600" dirty="0"/>
              <a:t> </a:t>
            </a:r>
            <a:r>
              <a:rPr lang="es-ES" sz="1600" dirty="0" err="1"/>
              <a:t>make</a:t>
            </a:r>
            <a:r>
              <a:rPr lang="es-ES" sz="1600" dirty="0"/>
              <a:t> </a:t>
            </a:r>
            <a:r>
              <a:rPr lang="es-ES" sz="1600" dirty="0" err="1"/>
              <a:t>your</a:t>
            </a:r>
            <a:r>
              <a:rPr lang="es-ES" sz="1600" dirty="0"/>
              <a:t> </a:t>
            </a:r>
            <a:r>
              <a:rPr lang="es-ES" sz="1600" dirty="0" err="1"/>
              <a:t>business</a:t>
            </a:r>
            <a:r>
              <a:rPr lang="es-ES" sz="1600" dirty="0"/>
              <a:t> </a:t>
            </a:r>
            <a:r>
              <a:rPr lang="es-ES" sz="1600" dirty="0" err="1"/>
              <a:t>work</a:t>
            </a:r>
            <a:r>
              <a:rPr lang="es-ES" sz="1600" dirty="0"/>
              <a:t>.</a:t>
            </a:r>
          </a:p>
        </p:txBody>
      </p:sp>
      <p:sp>
        <p:nvSpPr>
          <p:cNvPr id="19" name="CuadroTexto 18">
            <a:extLst>
              <a:ext uri="{FF2B5EF4-FFF2-40B4-BE49-F238E27FC236}">
                <a16:creationId xmlns:a16="http://schemas.microsoft.com/office/drawing/2014/main" id="{DF3E4A3D-7FF1-65AE-EACC-3DB3D90B0028}"/>
              </a:ext>
            </a:extLst>
          </p:cNvPr>
          <p:cNvSpPr txBox="1"/>
          <p:nvPr/>
        </p:nvSpPr>
        <p:spPr>
          <a:xfrm>
            <a:off x="4463435" y="4505339"/>
            <a:ext cx="2438976" cy="584775"/>
          </a:xfrm>
          <a:prstGeom prst="rect">
            <a:avLst/>
          </a:prstGeom>
          <a:noFill/>
        </p:spPr>
        <p:txBody>
          <a:bodyPr wrap="square" rtlCol="0">
            <a:spAutoFit/>
          </a:bodyPr>
          <a:lstStyle/>
          <a:p>
            <a:r>
              <a:rPr lang="es-ES" sz="1600" dirty="0"/>
              <a:t>Show </a:t>
            </a:r>
            <a:r>
              <a:rPr lang="es-ES" sz="1600" dirty="0" err="1"/>
              <a:t>what</a:t>
            </a:r>
            <a:r>
              <a:rPr lang="es-ES" sz="1600" dirty="0"/>
              <a:t> </a:t>
            </a:r>
            <a:r>
              <a:rPr lang="es-ES" sz="1600" dirty="0" err="1"/>
              <a:t>key</a:t>
            </a:r>
            <a:r>
              <a:rPr lang="es-ES" sz="1600" dirty="0"/>
              <a:t> </a:t>
            </a:r>
            <a:r>
              <a:rPr lang="es-ES" sz="1600" dirty="0" err="1"/>
              <a:t>activities</a:t>
            </a:r>
            <a:r>
              <a:rPr lang="es-ES" sz="1600" dirty="0"/>
              <a:t> </a:t>
            </a:r>
            <a:r>
              <a:rPr lang="es-ES" sz="1600" dirty="0" err="1"/>
              <a:t>you</a:t>
            </a:r>
            <a:r>
              <a:rPr lang="es-ES" sz="1600" dirty="0"/>
              <a:t> </a:t>
            </a:r>
            <a:r>
              <a:rPr lang="es-ES" sz="1600" dirty="0" err="1"/>
              <a:t>will</a:t>
            </a:r>
            <a:r>
              <a:rPr lang="es-ES" sz="1600" dirty="0"/>
              <a:t> </a:t>
            </a:r>
            <a:r>
              <a:rPr lang="es-ES" sz="1600" dirty="0" err="1"/>
              <a:t>need</a:t>
            </a:r>
            <a:r>
              <a:rPr lang="es-ES" sz="1600" dirty="0"/>
              <a:t> </a:t>
            </a:r>
            <a:r>
              <a:rPr lang="es-ES" sz="1600" dirty="0" err="1"/>
              <a:t>to</a:t>
            </a:r>
            <a:r>
              <a:rPr lang="es-ES" sz="1600" dirty="0"/>
              <a:t> </a:t>
            </a:r>
            <a:r>
              <a:rPr lang="es-ES" sz="1600" dirty="0" err="1"/>
              <a:t>perform</a:t>
            </a:r>
            <a:r>
              <a:rPr lang="es-ES" sz="1600" dirty="0"/>
              <a:t>.</a:t>
            </a:r>
          </a:p>
        </p:txBody>
      </p:sp>
      <p:sp>
        <p:nvSpPr>
          <p:cNvPr id="20" name="CuadroTexto 19">
            <a:extLst>
              <a:ext uri="{FF2B5EF4-FFF2-40B4-BE49-F238E27FC236}">
                <a16:creationId xmlns:a16="http://schemas.microsoft.com/office/drawing/2014/main" id="{1FC99B09-DC21-282A-87E5-D7C0C85D3DF1}"/>
              </a:ext>
            </a:extLst>
          </p:cNvPr>
          <p:cNvSpPr txBox="1"/>
          <p:nvPr/>
        </p:nvSpPr>
        <p:spPr>
          <a:xfrm>
            <a:off x="7805216" y="4505339"/>
            <a:ext cx="2567384" cy="830997"/>
          </a:xfrm>
          <a:prstGeom prst="rect">
            <a:avLst/>
          </a:prstGeom>
          <a:noFill/>
        </p:spPr>
        <p:txBody>
          <a:bodyPr wrap="square" rtlCol="0">
            <a:spAutoFit/>
          </a:bodyPr>
          <a:lstStyle/>
          <a:p>
            <a:r>
              <a:rPr lang="es-ES" sz="1600" dirty="0"/>
              <a:t>Describe </a:t>
            </a:r>
            <a:r>
              <a:rPr lang="es-ES" sz="1600" dirty="0" err="1"/>
              <a:t>the</a:t>
            </a:r>
            <a:r>
              <a:rPr lang="es-ES" sz="1600" dirty="0"/>
              <a:t> </a:t>
            </a:r>
            <a:r>
              <a:rPr lang="es-ES" sz="1600" dirty="0" err="1"/>
              <a:t>key</a:t>
            </a:r>
            <a:r>
              <a:rPr lang="es-ES" sz="1600" dirty="0"/>
              <a:t> </a:t>
            </a:r>
            <a:r>
              <a:rPr lang="es-ES" sz="1600" dirty="0" err="1"/>
              <a:t>resources</a:t>
            </a:r>
            <a:r>
              <a:rPr lang="es-ES" sz="1600" dirty="0"/>
              <a:t> </a:t>
            </a:r>
            <a:r>
              <a:rPr lang="es-ES" sz="1600" dirty="0" err="1"/>
              <a:t>you</a:t>
            </a:r>
            <a:r>
              <a:rPr lang="es-ES" sz="1600" dirty="0"/>
              <a:t> </a:t>
            </a:r>
            <a:r>
              <a:rPr lang="es-ES" sz="1600" dirty="0" err="1"/>
              <a:t>will</a:t>
            </a:r>
            <a:r>
              <a:rPr lang="es-ES" sz="1600" dirty="0"/>
              <a:t> </a:t>
            </a:r>
            <a:r>
              <a:rPr lang="es-ES" sz="1600" dirty="0" err="1"/>
              <a:t>need</a:t>
            </a:r>
            <a:r>
              <a:rPr lang="es-ES" sz="1600" dirty="0"/>
              <a:t> </a:t>
            </a:r>
            <a:r>
              <a:rPr lang="es-ES" sz="1600" dirty="0" err="1"/>
              <a:t>to</a:t>
            </a:r>
            <a:r>
              <a:rPr lang="es-ES" sz="1600" dirty="0"/>
              <a:t> </a:t>
            </a:r>
            <a:r>
              <a:rPr lang="es-ES" sz="1600" dirty="0" err="1"/>
              <a:t>make</a:t>
            </a:r>
            <a:r>
              <a:rPr lang="es-ES" sz="1600" dirty="0"/>
              <a:t> </a:t>
            </a:r>
            <a:r>
              <a:rPr lang="es-ES" sz="1600" dirty="0" err="1"/>
              <a:t>your</a:t>
            </a:r>
            <a:r>
              <a:rPr lang="es-ES" sz="1600" dirty="0"/>
              <a:t> </a:t>
            </a:r>
            <a:r>
              <a:rPr lang="es-ES" sz="1600" dirty="0" err="1"/>
              <a:t>business</a:t>
            </a:r>
            <a:r>
              <a:rPr lang="es-ES" sz="1600" dirty="0"/>
              <a:t> </a:t>
            </a:r>
            <a:r>
              <a:rPr lang="es-ES" sz="1600" dirty="0" err="1"/>
              <a:t>work</a:t>
            </a:r>
            <a:r>
              <a:rPr lang="es-ES" sz="1600" dirty="0"/>
              <a:t>.</a:t>
            </a:r>
          </a:p>
        </p:txBody>
      </p:sp>
      <p:sp>
        <p:nvSpPr>
          <p:cNvPr id="21" name="CuadroTexto 20">
            <a:extLst>
              <a:ext uri="{FF2B5EF4-FFF2-40B4-BE49-F238E27FC236}">
                <a16:creationId xmlns:a16="http://schemas.microsoft.com/office/drawing/2014/main" id="{CC9FD7A8-99FF-0694-C016-03B6B7CDE0EB}"/>
              </a:ext>
            </a:extLst>
          </p:cNvPr>
          <p:cNvSpPr txBox="1"/>
          <p:nvPr/>
        </p:nvSpPr>
        <p:spPr>
          <a:xfrm>
            <a:off x="4218244" y="819505"/>
            <a:ext cx="2944556" cy="369332"/>
          </a:xfrm>
          <a:prstGeom prst="rect">
            <a:avLst/>
          </a:prstGeom>
          <a:noFill/>
        </p:spPr>
        <p:txBody>
          <a:bodyPr wrap="square" rtlCol="0">
            <a:spAutoFit/>
          </a:bodyPr>
          <a:lstStyle/>
          <a:p>
            <a:pPr algn="ctr"/>
            <a:r>
              <a:rPr lang="es-ES" dirty="0">
                <a:solidFill>
                  <a:schemeClr val="accent1">
                    <a:lumMod val="60000"/>
                    <a:lumOff val="40000"/>
                  </a:schemeClr>
                </a:solidFill>
              </a:rPr>
              <a:t>Who and </a:t>
            </a:r>
            <a:r>
              <a:rPr lang="es-ES" dirty="0" err="1">
                <a:solidFill>
                  <a:schemeClr val="accent1">
                    <a:lumMod val="60000"/>
                    <a:lumOff val="40000"/>
                  </a:schemeClr>
                </a:solidFill>
              </a:rPr>
              <a:t>what</a:t>
            </a:r>
            <a:r>
              <a:rPr lang="es-ES" dirty="0">
                <a:solidFill>
                  <a:schemeClr val="accent1">
                    <a:lumMod val="60000"/>
                    <a:lumOff val="40000"/>
                  </a:schemeClr>
                </a:solidFill>
              </a:rPr>
              <a:t> do </a:t>
            </a:r>
            <a:r>
              <a:rPr lang="es-ES" dirty="0" err="1">
                <a:solidFill>
                  <a:schemeClr val="accent1">
                    <a:lumMod val="60000"/>
                    <a:lumOff val="40000"/>
                  </a:schemeClr>
                </a:solidFill>
              </a:rPr>
              <a:t>you</a:t>
            </a:r>
            <a:r>
              <a:rPr lang="es-ES" dirty="0">
                <a:solidFill>
                  <a:schemeClr val="accent1">
                    <a:lumMod val="60000"/>
                    <a:lumOff val="40000"/>
                  </a:schemeClr>
                </a:solidFill>
              </a:rPr>
              <a:t> </a:t>
            </a:r>
            <a:r>
              <a:rPr lang="es-ES" dirty="0" err="1">
                <a:solidFill>
                  <a:schemeClr val="accent1">
                    <a:lumMod val="60000"/>
                    <a:lumOff val="40000"/>
                  </a:schemeClr>
                </a:solidFill>
              </a:rPr>
              <a:t>need</a:t>
            </a:r>
            <a:r>
              <a:rPr lang="es-ES" dirty="0">
                <a:solidFill>
                  <a:schemeClr val="accent1">
                    <a:lumMod val="60000"/>
                    <a:lumOff val="40000"/>
                  </a:schemeClr>
                </a:solidFill>
              </a:rPr>
              <a:t>?</a:t>
            </a:r>
          </a:p>
        </p:txBody>
      </p:sp>
      <p:sp>
        <p:nvSpPr>
          <p:cNvPr id="22" name="object 2">
            <a:extLst>
              <a:ext uri="{FF2B5EF4-FFF2-40B4-BE49-F238E27FC236}">
                <a16:creationId xmlns:a16="http://schemas.microsoft.com/office/drawing/2014/main" id="{89252D43-59F5-0CCD-B745-B69389D12EF4}"/>
              </a:ext>
            </a:extLst>
          </p:cNvPr>
          <p:cNvSpPr txBox="1">
            <a:spLocks/>
          </p:cNvSpPr>
          <p:nvPr/>
        </p:nvSpPr>
        <p:spPr>
          <a:xfrm>
            <a:off x="4191860" y="371475"/>
            <a:ext cx="2944557" cy="563616"/>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spcBef>
                <a:spcPts val="135"/>
              </a:spcBef>
            </a:pPr>
            <a:r>
              <a:rPr lang="es-ES" kern="0" spc="165" dirty="0"/>
              <a:t>	HOW</a:t>
            </a:r>
            <a:r>
              <a:rPr lang="es-ES" kern="0" spc="220" dirty="0"/>
              <a:t>?</a:t>
            </a:r>
          </a:p>
        </p:txBody>
      </p:sp>
      <p:sp>
        <p:nvSpPr>
          <p:cNvPr id="2" name="Rectángulo redondeado 1">
            <a:extLst>
              <a:ext uri="{FF2B5EF4-FFF2-40B4-BE49-F238E27FC236}">
                <a16:creationId xmlns:a16="http://schemas.microsoft.com/office/drawing/2014/main" id="{3BD69B20-30AD-7540-AC7A-914A1F43B2A9}"/>
              </a:ext>
            </a:extLst>
          </p:cNvPr>
          <p:cNvSpPr/>
          <p:nvPr/>
        </p:nvSpPr>
        <p:spPr>
          <a:xfrm>
            <a:off x="7864994" y="1405658"/>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a:extLst>
              <a:ext uri="{FF2B5EF4-FFF2-40B4-BE49-F238E27FC236}">
                <a16:creationId xmlns:a16="http://schemas.microsoft.com/office/drawing/2014/main" id="{D4AFD972-0DE9-4003-AF0A-FEBDA1FE5957}"/>
              </a:ext>
            </a:extLst>
          </p:cNvPr>
          <p:cNvSpPr/>
          <p:nvPr/>
        </p:nvSpPr>
        <p:spPr>
          <a:xfrm>
            <a:off x="4556605"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a:extLst>
              <a:ext uri="{FF2B5EF4-FFF2-40B4-BE49-F238E27FC236}">
                <a16:creationId xmlns:a16="http://schemas.microsoft.com/office/drawing/2014/main" id="{248CE34E-3C8C-0321-34F8-693AC0C5DA9E}"/>
              </a:ext>
            </a:extLst>
          </p:cNvPr>
          <p:cNvSpPr/>
          <p:nvPr/>
        </p:nvSpPr>
        <p:spPr>
          <a:xfrm>
            <a:off x="1235593"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0">
            <a:extLst>
              <a:ext uri="{FF2B5EF4-FFF2-40B4-BE49-F238E27FC236}">
                <a16:creationId xmlns:a16="http://schemas.microsoft.com/office/drawing/2014/main" id="{A3CAF548-E5DF-803C-F2B5-72DEFBDF4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43075"/>
            <a:ext cx="1905000" cy="1803400"/>
          </a:xfrm>
          <a:prstGeom prst="rect">
            <a:avLst/>
          </a:prstGeom>
        </p:spPr>
      </p:pic>
      <p:pic>
        <p:nvPicPr>
          <p:cNvPr id="33" name="Imagen 32">
            <a:extLst>
              <a:ext uri="{FF2B5EF4-FFF2-40B4-BE49-F238E27FC236}">
                <a16:creationId xmlns:a16="http://schemas.microsoft.com/office/drawing/2014/main" id="{A76D9F95-47A7-5B53-C3E9-17E20ECD2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891" y="1566114"/>
            <a:ext cx="2182424" cy="2077946"/>
          </a:xfrm>
          <a:prstGeom prst="rect">
            <a:avLst/>
          </a:prstGeom>
        </p:spPr>
      </p:pic>
      <p:pic>
        <p:nvPicPr>
          <p:cNvPr id="35" name="Imagen 34">
            <a:extLst>
              <a:ext uri="{FF2B5EF4-FFF2-40B4-BE49-F238E27FC236}">
                <a16:creationId xmlns:a16="http://schemas.microsoft.com/office/drawing/2014/main" id="{8916D545-5EEC-26C7-FE88-CE7830C75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538795"/>
            <a:ext cx="2095384" cy="2106530"/>
          </a:xfrm>
          <a:prstGeom prst="rect">
            <a:avLst/>
          </a:prstGeom>
        </p:spPr>
      </p:pic>
    </p:spTree>
    <p:extLst>
      <p:ext uri="{BB962C8B-B14F-4D97-AF65-F5344CB8AC3E}">
        <p14:creationId xmlns:p14="http://schemas.microsoft.com/office/powerpoint/2010/main" val="212748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D8751262-3AFF-FAB4-D5F6-A304F53E0590}"/>
              </a:ext>
            </a:extLst>
          </p:cNvPr>
          <p:cNvSpPr txBox="1">
            <a:spLocks/>
          </p:cNvSpPr>
          <p:nvPr/>
        </p:nvSpPr>
        <p:spPr>
          <a:xfrm>
            <a:off x="3989642" y="219075"/>
            <a:ext cx="2944557" cy="294311"/>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1800" kern="0" spc="165" dirty="0"/>
              <a:t>HOW</a:t>
            </a:r>
            <a:r>
              <a:rPr lang="es-ES" sz="1800" kern="0" spc="220" dirty="0"/>
              <a:t>?</a:t>
            </a:r>
          </a:p>
        </p:txBody>
      </p:sp>
      <p:sp>
        <p:nvSpPr>
          <p:cNvPr id="6" name="CuadroTexto 5">
            <a:extLst>
              <a:ext uri="{FF2B5EF4-FFF2-40B4-BE49-F238E27FC236}">
                <a16:creationId xmlns:a16="http://schemas.microsoft.com/office/drawing/2014/main" id="{1C8FC830-5D37-B55E-0042-6379CFDACF5C}"/>
              </a:ext>
            </a:extLst>
          </p:cNvPr>
          <p:cNvSpPr txBox="1"/>
          <p:nvPr/>
        </p:nvSpPr>
        <p:spPr>
          <a:xfrm>
            <a:off x="4038600" y="447675"/>
            <a:ext cx="2944556" cy="369332"/>
          </a:xfrm>
          <a:prstGeom prst="rect">
            <a:avLst/>
          </a:prstGeom>
          <a:noFill/>
        </p:spPr>
        <p:txBody>
          <a:bodyPr wrap="square" rtlCol="0">
            <a:spAutoFit/>
          </a:bodyPr>
          <a:lstStyle/>
          <a:p>
            <a:pPr algn="ctr"/>
            <a:r>
              <a:rPr lang="es-ES" dirty="0">
                <a:solidFill>
                  <a:schemeClr val="accent1">
                    <a:lumMod val="60000"/>
                    <a:lumOff val="40000"/>
                  </a:schemeClr>
                </a:solidFill>
              </a:rPr>
              <a:t>Who and </a:t>
            </a:r>
            <a:r>
              <a:rPr lang="es-ES" dirty="0" err="1">
                <a:solidFill>
                  <a:schemeClr val="accent1">
                    <a:lumMod val="60000"/>
                    <a:lumOff val="40000"/>
                  </a:schemeClr>
                </a:solidFill>
              </a:rPr>
              <a:t>what</a:t>
            </a:r>
            <a:r>
              <a:rPr lang="es-ES" dirty="0">
                <a:solidFill>
                  <a:schemeClr val="accent1">
                    <a:lumMod val="60000"/>
                    <a:lumOff val="40000"/>
                  </a:schemeClr>
                </a:solidFill>
              </a:rPr>
              <a:t> do </a:t>
            </a:r>
            <a:r>
              <a:rPr lang="es-ES" dirty="0" err="1">
                <a:solidFill>
                  <a:schemeClr val="accent1">
                    <a:lumMod val="60000"/>
                    <a:lumOff val="40000"/>
                  </a:schemeClr>
                </a:solidFill>
              </a:rPr>
              <a:t>you</a:t>
            </a:r>
            <a:r>
              <a:rPr lang="es-ES" dirty="0">
                <a:solidFill>
                  <a:schemeClr val="accent1">
                    <a:lumMod val="60000"/>
                    <a:lumOff val="40000"/>
                  </a:schemeClr>
                </a:solidFill>
              </a:rPr>
              <a:t> </a:t>
            </a:r>
            <a:r>
              <a:rPr lang="es-ES" dirty="0" err="1">
                <a:solidFill>
                  <a:schemeClr val="accent1">
                    <a:lumMod val="60000"/>
                    <a:lumOff val="40000"/>
                  </a:schemeClr>
                </a:solidFill>
              </a:rPr>
              <a:t>need</a:t>
            </a:r>
            <a:r>
              <a:rPr lang="es-ES" dirty="0">
                <a:solidFill>
                  <a:schemeClr val="accent1">
                    <a:lumMod val="60000"/>
                    <a:lumOff val="40000"/>
                  </a:schemeClr>
                </a:solidFill>
              </a:rPr>
              <a:t>?</a:t>
            </a:r>
          </a:p>
        </p:txBody>
      </p:sp>
    </p:spTree>
    <p:extLst>
      <p:ext uri="{BB962C8B-B14F-4D97-AF65-F5344CB8AC3E}">
        <p14:creationId xmlns:p14="http://schemas.microsoft.com/office/powerpoint/2010/main" val="52643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6E2BE57-E923-6584-B507-A8782A6F58D6}"/>
              </a:ext>
            </a:extLst>
          </p:cNvPr>
          <p:cNvSpPr txBox="1">
            <a:spLocks/>
          </p:cNvSpPr>
          <p:nvPr/>
        </p:nvSpPr>
        <p:spPr>
          <a:xfrm>
            <a:off x="3505200" y="2581275"/>
            <a:ext cx="4239956" cy="848309"/>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5400" kern="0" spc="165" dirty="0">
                <a:solidFill>
                  <a:schemeClr val="bg1"/>
                </a:solidFill>
              </a:rPr>
              <a:t>HOW MUCH</a:t>
            </a:r>
            <a:r>
              <a:rPr lang="es-ES" sz="5400" kern="0" spc="220" dirty="0">
                <a:solidFill>
                  <a:schemeClr val="bg1"/>
                </a:solidFill>
              </a:rPr>
              <a:t>?</a:t>
            </a:r>
          </a:p>
        </p:txBody>
      </p:sp>
    </p:spTree>
    <p:extLst>
      <p:ext uri="{BB962C8B-B14F-4D97-AF65-F5344CB8AC3E}">
        <p14:creationId xmlns:p14="http://schemas.microsoft.com/office/powerpoint/2010/main" val="304472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4CE667-58AB-3C14-082C-2E67AF33D3E0}"/>
              </a:ext>
            </a:extLst>
          </p:cNvPr>
          <p:cNvSpPr txBox="1">
            <a:spLocks/>
          </p:cNvSpPr>
          <p:nvPr/>
        </p:nvSpPr>
        <p:spPr>
          <a:xfrm>
            <a:off x="4204623" y="219075"/>
            <a:ext cx="2944557" cy="386644"/>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2400" kern="0" spc="165" dirty="0"/>
              <a:t>HOW MUCH</a:t>
            </a:r>
            <a:r>
              <a:rPr lang="es-ES" sz="2400" kern="0" spc="220" dirty="0"/>
              <a:t>?</a:t>
            </a:r>
          </a:p>
        </p:txBody>
      </p:sp>
      <p:grpSp>
        <p:nvGrpSpPr>
          <p:cNvPr id="3" name="object 3">
            <a:extLst>
              <a:ext uri="{FF2B5EF4-FFF2-40B4-BE49-F238E27FC236}">
                <a16:creationId xmlns:a16="http://schemas.microsoft.com/office/drawing/2014/main" id="{18AC8A5D-6278-9017-D0EB-6EB5E72AAC66}"/>
              </a:ext>
            </a:extLst>
          </p:cNvPr>
          <p:cNvGrpSpPr/>
          <p:nvPr/>
        </p:nvGrpSpPr>
        <p:grpSpPr>
          <a:xfrm>
            <a:off x="533400" y="946100"/>
            <a:ext cx="10287000" cy="4759375"/>
            <a:chOff x="1390649" y="2171700"/>
            <a:chExt cx="2762250" cy="2409825"/>
          </a:xfrm>
          <a:solidFill>
            <a:schemeClr val="bg1"/>
          </a:solidFill>
        </p:grpSpPr>
        <p:sp>
          <p:nvSpPr>
            <p:cNvPr id="4" name="object 4">
              <a:extLst>
                <a:ext uri="{FF2B5EF4-FFF2-40B4-BE49-F238E27FC236}">
                  <a16:creationId xmlns:a16="http://schemas.microsoft.com/office/drawing/2014/main" id="{559DBAC7-1E7D-BBD3-FB65-EAADA24240F2}"/>
                </a:ext>
              </a:extLst>
            </p:cNvPr>
            <p:cNvSpPr/>
            <p:nvPr/>
          </p:nvSpPr>
          <p:spPr>
            <a:xfrm>
              <a:off x="1395412" y="2176462"/>
              <a:ext cx="2752725" cy="2400300"/>
            </a:xfrm>
            <a:custGeom>
              <a:avLst/>
              <a:gdLst/>
              <a:ahLst/>
              <a:cxnLst/>
              <a:rect l="l" t="t" r="r" b="b"/>
              <a:pathLst>
                <a:path w="2752725" h="2400300">
                  <a:moveTo>
                    <a:pt x="2703777" y="2400299"/>
                  </a:moveTo>
                  <a:lnTo>
                    <a:pt x="48947" y="2400299"/>
                  </a:lnTo>
                  <a:lnTo>
                    <a:pt x="45540" y="2399964"/>
                  </a:lnTo>
                  <a:lnTo>
                    <a:pt x="10739" y="2379876"/>
                  </a:lnTo>
                  <a:lnTo>
                    <a:pt x="0" y="2351351"/>
                  </a:lnTo>
                  <a:lnTo>
                    <a:pt x="0" y="2347912"/>
                  </a:lnTo>
                  <a:lnTo>
                    <a:pt x="0" y="48947"/>
                  </a:lnTo>
                  <a:lnTo>
                    <a:pt x="17776" y="12911"/>
                  </a:lnTo>
                  <a:lnTo>
                    <a:pt x="48947" y="0"/>
                  </a:lnTo>
                  <a:lnTo>
                    <a:pt x="2703777" y="0"/>
                  </a:lnTo>
                  <a:lnTo>
                    <a:pt x="2739813" y="17776"/>
                  </a:lnTo>
                  <a:lnTo>
                    <a:pt x="2752724" y="48947"/>
                  </a:lnTo>
                  <a:lnTo>
                    <a:pt x="2752724" y="2351351"/>
                  </a:lnTo>
                  <a:lnTo>
                    <a:pt x="2734948" y="2387387"/>
                  </a:lnTo>
                  <a:lnTo>
                    <a:pt x="2707183" y="2399964"/>
                  </a:lnTo>
                  <a:lnTo>
                    <a:pt x="2703777" y="2400299"/>
                  </a:lnTo>
                  <a:close/>
                </a:path>
              </a:pathLst>
            </a:custGeom>
            <a:grpFill/>
            <a:ln w="38100">
              <a:solidFill>
                <a:srgbClr val="008036"/>
              </a:solidFill>
            </a:ln>
          </p:spPr>
          <p:txBody>
            <a:bodyPr wrap="square" lIns="0" tIns="0" rIns="0" bIns="0" rtlCol="0"/>
            <a:lstStyle/>
            <a:p>
              <a:endParaRPr sz="1600"/>
            </a:p>
          </p:txBody>
        </p:sp>
        <p:sp>
          <p:nvSpPr>
            <p:cNvPr id="5" name="object 5">
              <a:extLst>
                <a:ext uri="{FF2B5EF4-FFF2-40B4-BE49-F238E27FC236}">
                  <a16:creationId xmlns:a16="http://schemas.microsoft.com/office/drawing/2014/main" id="{0CF338AF-DD4F-A218-3F3B-2A8397BEE1A0}"/>
                </a:ext>
              </a:extLst>
            </p:cNvPr>
            <p:cNvSpPr/>
            <p:nvPr/>
          </p:nvSpPr>
          <p:spPr>
            <a:xfrm>
              <a:off x="1395412" y="2176462"/>
              <a:ext cx="2752725" cy="2400300"/>
            </a:xfrm>
            <a:custGeom>
              <a:avLst/>
              <a:gdLst/>
              <a:ahLst/>
              <a:cxnLst/>
              <a:rect l="l" t="t" r="r" b="b"/>
              <a:pathLst>
                <a:path w="2752725" h="2400300">
                  <a:moveTo>
                    <a:pt x="0" y="23479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2387" y="0"/>
                  </a:lnTo>
                  <a:lnTo>
                    <a:pt x="2700337" y="0"/>
                  </a:lnTo>
                  <a:lnTo>
                    <a:pt x="2703777" y="0"/>
                  </a:lnTo>
                  <a:lnTo>
                    <a:pt x="2707183" y="335"/>
                  </a:lnTo>
                  <a:lnTo>
                    <a:pt x="2741984" y="20422"/>
                  </a:lnTo>
                  <a:lnTo>
                    <a:pt x="2743895" y="23282"/>
                  </a:lnTo>
                  <a:lnTo>
                    <a:pt x="2745806" y="26142"/>
                  </a:lnTo>
                  <a:lnTo>
                    <a:pt x="2752724" y="52387"/>
                  </a:lnTo>
                  <a:lnTo>
                    <a:pt x="2752724" y="2347912"/>
                  </a:lnTo>
                  <a:lnTo>
                    <a:pt x="2743895" y="2377016"/>
                  </a:lnTo>
                  <a:lnTo>
                    <a:pt x="2741984" y="2379876"/>
                  </a:lnTo>
                  <a:lnTo>
                    <a:pt x="2707183" y="2399964"/>
                  </a:lnTo>
                  <a:lnTo>
                    <a:pt x="2700337" y="2400299"/>
                  </a:lnTo>
                  <a:lnTo>
                    <a:pt x="52387" y="2400299"/>
                  </a:lnTo>
                  <a:lnTo>
                    <a:pt x="15343" y="2384955"/>
                  </a:lnTo>
                  <a:lnTo>
                    <a:pt x="8828" y="2377016"/>
                  </a:lnTo>
                  <a:lnTo>
                    <a:pt x="6917" y="2374156"/>
                  </a:lnTo>
                  <a:lnTo>
                    <a:pt x="5304" y="2371137"/>
                  </a:lnTo>
                  <a:lnTo>
                    <a:pt x="3987" y="2367959"/>
                  </a:lnTo>
                  <a:lnTo>
                    <a:pt x="2671" y="2364781"/>
                  </a:lnTo>
                  <a:lnTo>
                    <a:pt x="1677" y="2361505"/>
                  </a:lnTo>
                  <a:lnTo>
                    <a:pt x="1006" y="2358132"/>
                  </a:lnTo>
                  <a:lnTo>
                    <a:pt x="335" y="2354758"/>
                  </a:lnTo>
                  <a:lnTo>
                    <a:pt x="0" y="2351351"/>
                  </a:lnTo>
                  <a:lnTo>
                    <a:pt x="0" y="2347912"/>
                  </a:lnTo>
                  <a:close/>
                </a:path>
              </a:pathLst>
            </a:custGeom>
            <a:grpFill/>
            <a:ln w="38100">
              <a:solidFill>
                <a:srgbClr val="008036"/>
              </a:solidFill>
            </a:ln>
          </p:spPr>
          <p:txBody>
            <a:bodyPr wrap="square" lIns="0" tIns="0" rIns="0" bIns="0" rtlCol="0"/>
            <a:lstStyle/>
            <a:p>
              <a:endParaRPr sz="1600"/>
            </a:p>
          </p:txBody>
        </p:sp>
      </p:grpSp>
      <p:sp>
        <p:nvSpPr>
          <p:cNvPr id="6" name="CuadroTexto 5">
            <a:extLst>
              <a:ext uri="{FF2B5EF4-FFF2-40B4-BE49-F238E27FC236}">
                <a16:creationId xmlns:a16="http://schemas.microsoft.com/office/drawing/2014/main" id="{E8BAC8DE-E443-C7C8-92CF-0869506D0D5C}"/>
              </a:ext>
            </a:extLst>
          </p:cNvPr>
          <p:cNvSpPr txBox="1"/>
          <p:nvPr/>
        </p:nvSpPr>
        <p:spPr>
          <a:xfrm>
            <a:off x="762000" y="1191577"/>
            <a:ext cx="9735866" cy="4262705"/>
          </a:xfrm>
          <a:prstGeom prst="rect">
            <a:avLst/>
          </a:prstGeom>
          <a:noFill/>
        </p:spPr>
        <p:txBody>
          <a:bodyPr wrap="square" rtlCol="0">
            <a:spAutoFit/>
          </a:bodyPr>
          <a:lstStyle/>
          <a:p>
            <a:pPr algn="just">
              <a:spcAft>
                <a:spcPts val="300"/>
              </a:spcAft>
            </a:pPr>
            <a:r>
              <a:rPr lang="en-US" sz="1600" dirty="0">
                <a:effectLst/>
                <a:ea typeface="Times New Roman" panose="02020603050405020304" pitchFamily="18" charset="0"/>
              </a:rPr>
              <a:t>In this part of the pitch you should explain the costs you will have to incur in order to offer your product or service as well as the benefits you expect to obtain.</a:t>
            </a:r>
          </a:p>
          <a:p>
            <a:pPr algn="just">
              <a:spcAft>
                <a:spcPts val="300"/>
              </a:spcAft>
            </a:pPr>
            <a:endParaRPr lang="en-US" sz="1600" dirty="0">
              <a:effectLst/>
              <a:ea typeface="Times New Roman" panose="02020603050405020304" pitchFamily="18" charset="0"/>
            </a:endParaRPr>
          </a:p>
          <a:p>
            <a:pPr algn="just">
              <a:spcAft>
                <a:spcPts val="300"/>
              </a:spcAft>
            </a:pPr>
            <a:r>
              <a:rPr lang="en-US" sz="1600" dirty="0">
                <a:effectLst/>
                <a:ea typeface="Times New Roman" panose="02020603050405020304" pitchFamily="18" charset="0"/>
              </a:rPr>
              <a:t>The cost structure refers to the expenses that a business incurs in order to operate and generate revenue. Understanding the cost structure is important for businesses as it helps them to identify areas where they can reduce costs and increase profitability. The cost structure can be divided into two main categories: </a:t>
            </a:r>
            <a:r>
              <a:rPr lang="en-US" sz="1600" b="1" dirty="0">
                <a:effectLst/>
                <a:ea typeface="Times New Roman" panose="02020603050405020304" pitchFamily="18" charset="0"/>
              </a:rPr>
              <a:t>fixed costs</a:t>
            </a:r>
            <a:r>
              <a:rPr lang="en-US" sz="1600" dirty="0">
                <a:effectLst/>
                <a:ea typeface="Times New Roman" panose="02020603050405020304" pitchFamily="18" charset="0"/>
              </a:rPr>
              <a:t> and </a:t>
            </a:r>
            <a:r>
              <a:rPr lang="en-US" sz="1600" b="1" dirty="0">
                <a:effectLst/>
                <a:ea typeface="Times New Roman" panose="02020603050405020304" pitchFamily="18" charset="0"/>
              </a:rPr>
              <a:t>variable costs</a:t>
            </a:r>
            <a:r>
              <a:rPr lang="en-US" sz="1600" dirty="0">
                <a:effectLst/>
                <a:ea typeface="Times New Roman" panose="02020603050405020304" pitchFamily="18" charset="0"/>
              </a:rPr>
              <a:t>.</a:t>
            </a:r>
          </a:p>
          <a:p>
            <a:pPr algn="just">
              <a:spcAft>
                <a:spcPts val="300"/>
              </a:spcAft>
            </a:pPr>
            <a:endParaRPr lang="es-ES" sz="1600" dirty="0">
              <a:effectLst/>
              <a:ea typeface="Times New Roman" panose="02020603050405020304" pitchFamily="18" charset="0"/>
            </a:endParaRPr>
          </a:p>
          <a:p>
            <a:pPr marL="342900" lvl="0" indent="-342900" algn="just">
              <a:spcAft>
                <a:spcPts val="300"/>
              </a:spcAft>
              <a:buFont typeface="Symbol" pitchFamily="2" charset="2"/>
              <a:buChar char=""/>
            </a:pPr>
            <a:r>
              <a:rPr lang="en-US" sz="1600" dirty="0">
                <a:effectLst/>
                <a:ea typeface="Times New Roman" panose="02020603050405020304" pitchFamily="18" charset="0"/>
              </a:rPr>
              <a:t>FIXED costs: these are costs that do not change regardless of the volume of goods or services produced. Examples of fixed costs include rent, salaries, insurance, and equipment maintenance. These costs are usually incurred </a:t>
            </a:r>
            <a:r>
              <a:rPr lang="en-US" sz="1600" i="1" dirty="0">
                <a:effectLst/>
                <a:ea typeface="Times New Roman" panose="02020603050405020304" pitchFamily="18" charset="0"/>
              </a:rPr>
              <a:t>on a regular basis</a:t>
            </a:r>
            <a:r>
              <a:rPr lang="en-US" sz="1600" dirty="0">
                <a:effectLst/>
                <a:ea typeface="Times New Roman" panose="02020603050405020304" pitchFamily="18" charset="0"/>
              </a:rPr>
              <a:t>, and businesses must pay them regardless of whether or not they are generating revenue;</a:t>
            </a:r>
          </a:p>
          <a:p>
            <a:pPr marL="342900" lvl="0" indent="-342900" algn="just">
              <a:spcAft>
                <a:spcPts val="300"/>
              </a:spcAft>
              <a:buFont typeface="Symbol" pitchFamily="2" charset="2"/>
              <a:buChar char=""/>
            </a:pPr>
            <a:endParaRPr lang="es-ES" sz="1600" dirty="0">
              <a:effectLst/>
              <a:ea typeface="Times New Roman" panose="02020603050405020304" pitchFamily="18" charset="0"/>
            </a:endParaRPr>
          </a:p>
          <a:p>
            <a:pPr marL="342900" lvl="0" indent="-342900" algn="just">
              <a:spcAft>
                <a:spcPts val="300"/>
              </a:spcAft>
              <a:buFont typeface="Symbol" pitchFamily="2" charset="2"/>
              <a:buChar char=""/>
            </a:pPr>
            <a:r>
              <a:rPr lang="en-US" sz="1600" dirty="0">
                <a:effectLst/>
                <a:ea typeface="Times New Roman" panose="02020603050405020304" pitchFamily="18" charset="0"/>
              </a:rPr>
              <a:t>VARIABLE costs: these are costs that vary depending on the volume of goods or services produced. Examples of variable costs include raw materials, production costs, and sales commissions. These costs </a:t>
            </a:r>
            <a:r>
              <a:rPr lang="en-US" sz="1600" i="1" dirty="0">
                <a:effectLst/>
                <a:ea typeface="Times New Roman" panose="02020603050405020304" pitchFamily="18" charset="0"/>
              </a:rPr>
              <a:t>increase or decrease in direct proportion to the level of production or sales</a:t>
            </a:r>
            <a:r>
              <a:rPr lang="en-US" sz="1600" dirty="0">
                <a:effectLst/>
                <a:ea typeface="Times New Roman" panose="02020603050405020304" pitchFamily="18" charset="0"/>
              </a:rPr>
              <a:t>.</a:t>
            </a:r>
            <a:endParaRPr lang="es-ES" sz="1600" dirty="0">
              <a:effectLst/>
              <a:ea typeface="Times New Roman" panose="02020603050405020304" pitchFamily="18" charset="0"/>
            </a:endParaRPr>
          </a:p>
        </p:txBody>
      </p:sp>
      <p:sp>
        <p:nvSpPr>
          <p:cNvPr id="7" name="CuadroTexto 6">
            <a:extLst>
              <a:ext uri="{FF2B5EF4-FFF2-40B4-BE49-F238E27FC236}">
                <a16:creationId xmlns:a16="http://schemas.microsoft.com/office/drawing/2014/main" id="{66269D8C-C14D-2B24-EAD7-FA978C07F28E}"/>
              </a:ext>
            </a:extLst>
          </p:cNvPr>
          <p:cNvSpPr txBox="1"/>
          <p:nvPr/>
        </p:nvSpPr>
        <p:spPr>
          <a:xfrm>
            <a:off x="4157655" y="498559"/>
            <a:ext cx="2944556" cy="338554"/>
          </a:xfrm>
          <a:prstGeom prst="rect">
            <a:avLst/>
          </a:prstGeom>
          <a:noFill/>
        </p:spPr>
        <p:txBody>
          <a:bodyPr wrap="square" rtlCol="0">
            <a:spAutoFit/>
          </a:bodyPr>
          <a:lstStyle/>
          <a:p>
            <a:pPr algn="ctr"/>
            <a:r>
              <a:rPr lang="es-ES" sz="1600" dirty="0" err="1">
                <a:solidFill>
                  <a:schemeClr val="accent1">
                    <a:lumMod val="60000"/>
                    <a:lumOff val="40000"/>
                  </a:schemeClr>
                </a:solidFill>
              </a:rPr>
              <a:t>Costs</a:t>
            </a:r>
            <a:r>
              <a:rPr lang="es-ES" sz="1600" dirty="0">
                <a:solidFill>
                  <a:schemeClr val="accent1">
                    <a:lumMod val="60000"/>
                    <a:lumOff val="40000"/>
                  </a:schemeClr>
                </a:solidFill>
              </a:rPr>
              <a:t> and </a:t>
            </a:r>
            <a:r>
              <a:rPr lang="es-ES" sz="1600" dirty="0" err="1">
                <a:solidFill>
                  <a:schemeClr val="accent1">
                    <a:lumMod val="60000"/>
                    <a:lumOff val="40000"/>
                  </a:schemeClr>
                </a:solidFill>
              </a:rPr>
              <a:t>Revenues</a:t>
            </a:r>
            <a:endParaRPr lang="es-ES" sz="1600" dirty="0">
              <a:solidFill>
                <a:schemeClr val="accent1">
                  <a:lumMod val="60000"/>
                  <a:lumOff val="40000"/>
                </a:schemeClr>
              </a:solidFill>
            </a:endParaRPr>
          </a:p>
        </p:txBody>
      </p:sp>
    </p:spTree>
    <p:extLst>
      <p:ext uri="{BB962C8B-B14F-4D97-AF65-F5344CB8AC3E}">
        <p14:creationId xmlns:p14="http://schemas.microsoft.com/office/powerpoint/2010/main" val="70438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89252D43-59F5-0CCD-B745-B69389D12EF4}"/>
              </a:ext>
            </a:extLst>
          </p:cNvPr>
          <p:cNvSpPr txBox="1">
            <a:spLocks/>
          </p:cNvSpPr>
          <p:nvPr/>
        </p:nvSpPr>
        <p:spPr>
          <a:xfrm>
            <a:off x="3702705" y="340843"/>
            <a:ext cx="3885340" cy="563616"/>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kern="0" spc="165" dirty="0"/>
              <a:t>HOW MUCH</a:t>
            </a:r>
            <a:r>
              <a:rPr lang="es-ES" kern="0" spc="220" dirty="0"/>
              <a:t>?</a:t>
            </a:r>
          </a:p>
        </p:txBody>
      </p:sp>
      <p:sp>
        <p:nvSpPr>
          <p:cNvPr id="29" name="object 6">
            <a:extLst>
              <a:ext uri="{FF2B5EF4-FFF2-40B4-BE49-F238E27FC236}">
                <a16:creationId xmlns:a16="http://schemas.microsoft.com/office/drawing/2014/main" id="{3D39FDF0-15D3-A9CA-5991-68AF195C540F}"/>
              </a:ext>
            </a:extLst>
          </p:cNvPr>
          <p:cNvSpPr txBox="1"/>
          <p:nvPr/>
        </p:nvSpPr>
        <p:spPr>
          <a:xfrm>
            <a:off x="2508809" y="3877007"/>
            <a:ext cx="2345806" cy="227936"/>
          </a:xfrm>
          <a:prstGeom prst="rect">
            <a:avLst/>
          </a:prstGeom>
        </p:spPr>
        <p:txBody>
          <a:bodyPr vert="horz" wrap="square" lIns="0" tIns="12700" rIns="0" bIns="0" rtlCol="0">
            <a:spAutoFit/>
          </a:bodyPr>
          <a:lstStyle/>
          <a:p>
            <a:pPr marL="12700">
              <a:lnSpc>
                <a:spcPct val="100000"/>
              </a:lnSpc>
              <a:spcBef>
                <a:spcPts val="100"/>
              </a:spcBef>
            </a:pPr>
            <a:r>
              <a:rPr lang="es-ES" sz="1400" b="1" spc="5" dirty="0" err="1">
                <a:solidFill>
                  <a:srgbClr val="B19400"/>
                </a:solidFill>
                <a:latin typeface="Trebuchet MS"/>
                <a:cs typeface="Trebuchet MS"/>
              </a:rPr>
              <a:t>Cost</a:t>
            </a:r>
            <a:r>
              <a:rPr lang="es-ES" sz="1400" b="1" spc="5" dirty="0">
                <a:solidFill>
                  <a:srgbClr val="B19400"/>
                </a:solidFill>
                <a:latin typeface="Trebuchet MS"/>
                <a:cs typeface="Trebuchet MS"/>
              </a:rPr>
              <a:t> </a:t>
            </a:r>
            <a:r>
              <a:rPr lang="es-ES" sz="1400" b="1" spc="5" dirty="0" err="1">
                <a:solidFill>
                  <a:srgbClr val="B19400"/>
                </a:solidFill>
                <a:latin typeface="Trebuchet MS"/>
                <a:cs typeface="Trebuchet MS"/>
              </a:rPr>
              <a:t>structure</a:t>
            </a:r>
            <a:endParaRPr sz="1400" dirty="0">
              <a:latin typeface="Trebuchet MS"/>
              <a:cs typeface="Trebuchet MS"/>
            </a:endParaRPr>
          </a:p>
        </p:txBody>
      </p:sp>
      <p:sp>
        <p:nvSpPr>
          <p:cNvPr id="32" name="CuadroTexto 31">
            <a:extLst>
              <a:ext uri="{FF2B5EF4-FFF2-40B4-BE49-F238E27FC236}">
                <a16:creationId xmlns:a16="http://schemas.microsoft.com/office/drawing/2014/main" id="{F09F03C3-ED0A-A04B-1C55-E73DA6464A71}"/>
              </a:ext>
            </a:extLst>
          </p:cNvPr>
          <p:cNvSpPr txBox="1"/>
          <p:nvPr/>
        </p:nvSpPr>
        <p:spPr>
          <a:xfrm>
            <a:off x="2438400" y="4180671"/>
            <a:ext cx="3588620" cy="954107"/>
          </a:xfrm>
          <a:prstGeom prst="rect">
            <a:avLst/>
          </a:prstGeom>
          <a:noFill/>
        </p:spPr>
        <p:txBody>
          <a:bodyPr wrap="square" rtlCol="0">
            <a:spAutoFit/>
          </a:bodyPr>
          <a:lstStyle/>
          <a:p>
            <a:pPr marL="285750" indent="-285750">
              <a:buFont typeface="Arial" panose="020B0604020202020204" pitchFamily="34" charset="0"/>
              <a:buChar char="•"/>
            </a:pPr>
            <a:r>
              <a:rPr lang="es-ES" sz="1400" dirty="0" err="1"/>
              <a:t>How</a:t>
            </a:r>
            <a:r>
              <a:rPr lang="es-ES" sz="1400" dirty="0"/>
              <a:t> </a:t>
            </a:r>
            <a:r>
              <a:rPr lang="es-ES" sz="1400" dirty="0" err="1"/>
              <a:t>much</a:t>
            </a:r>
            <a:r>
              <a:rPr lang="es-ES" sz="1400" dirty="0"/>
              <a:t> </a:t>
            </a:r>
            <a:r>
              <a:rPr lang="es-ES" sz="1400" dirty="0" err="1"/>
              <a:t>does</a:t>
            </a:r>
            <a:r>
              <a:rPr lang="es-ES" sz="1400" dirty="0"/>
              <a:t> </a:t>
            </a:r>
            <a:r>
              <a:rPr lang="es-ES" sz="1400" dirty="0" err="1"/>
              <a:t>it</a:t>
            </a:r>
            <a:r>
              <a:rPr lang="es-ES" sz="1400" dirty="0"/>
              <a:t> </a:t>
            </a:r>
            <a:r>
              <a:rPr lang="es-ES" sz="1400" dirty="0" err="1"/>
              <a:t>cost</a:t>
            </a:r>
            <a:r>
              <a:rPr lang="es-ES" sz="1400" dirty="0"/>
              <a:t> </a:t>
            </a:r>
            <a:r>
              <a:rPr lang="es-ES" sz="1400" dirty="0" err="1"/>
              <a:t>to</a:t>
            </a:r>
            <a:r>
              <a:rPr lang="es-ES" sz="1400" dirty="0"/>
              <a:t> </a:t>
            </a:r>
            <a:r>
              <a:rPr lang="es-ES" sz="1400" dirty="0" err="1"/>
              <a:t>make</a:t>
            </a:r>
            <a:r>
              <a:rPr lang="es-ES" sz="1400" dirty="0"/>
              <a:t> </a:t>
            </a:r>
            <a:r>
              <a:rPr lang="es-ES" sz="1400" dirty="0" err="1"/>
              <a:t>your</a:t>
            </a:r>
            <a:r>
              <a:rPr lang="es-ES" sz="1400" dirty="0"/>
              <a:t> </a:t>
            </a:r>
            <a:r>
              <a:rPr lang="es-ES" sz="1400" dirty="0" err="1"/>
              <a:t>product</a:t>
            </a:r>
            <a:r>
              <a:rPr lang="es-ES" sz="1400" dirty="0"/>
              <a:t> </a:t>
            </a:r>
            <a:r>
              <a:rPr lang="es-ES" sz="1400" dirty="0" err="1"/>
              <a:t>or</a:t>
            </a:r>
            <a:r>
              <a:rPr lang="es-ES" sz="1400" dirty="0"/>
              <a:t> </a:t>
            </a:r>
            <a:r>
              <a:rPr lang="es-ES" sz="1400" dirty="0" err="1"/>
              <a:t>provide</a:t>
            </a:r>
            <a:r>
              <a:rPr lang="es-ES" sz="1400" dirty="0"/>
              <a:t> </a:t>
            </a:r>
            <a:r>
              <a:rPr lang="es-ES" sz="1400" dirty="0" err="1"/>
              <a:t>your</a:t>
            </a:r>
            <a:r>
              <a:rPr lang="es-ES" sz="1400" dirty="0"/>
              <a:t> </a:t>
            </a:r>
            <a:r>
              <a:rPr lang="es-ES" sz="1400" dirty="0" err="1"/>
              <a:t>service</a:t>
            </a:r>
            <a:r>
              <a:rPr lang="es-ES" sz="1400" dirty="0"/>
              <a:t>?</a:t>
            </a:r>
          </a:p>
          <a:p>
            <a:pPr marL="285750" indent="-285750">
              <a:buFont typeface="Arial" panose="020B0604020202020204" pitchFamily="34" charset="0"/>
              <a:buChar char="•"/>
            </a:pPr>
            <a:r>
              <a:rPr lang="es-ES" sz="1400" dirty="0" err="1"/>
              <a:t>What</a:t>
            </a:r>
            <a:r>
              <a:rPr lang="es-ES" sz="1400" dirty="0"/>
              <a:t> are </a:t>
            </a:r>
            <a:r>
              <a:rPr lang="es-ES" sz="1400" dirty="0" err="1"/>
              <a:t>the</a:t>
            </a:r>
            <a:r>
              <a:rPr lang="es-ES" sz="1400" dirty="0"/>
              <a:t> </a:t>
            </a:r>
            <a:r>
              <a:rPr lang="es-ES" sz="1400" dirty="0" err="1"/>
              <a:t>fixed</a:t>
            </a:r>
            <a:r>
              <a:rPr lang="es-ES" sz="1400" dirty="0"/>
              <a:t> and variable </a:t>
            </a:r>
            <a:r>
              <a:rPr lang="es-ES" sz="1400" dirty="0" err="1"/>
              <a:t>costs</a:t>
            </a:r>
            <a:r>
              <a:rPr lang="es-ES" sz="1400" dirty="0"/>
              <a:t>?</a:t>
            </a:r>
          </a:p>
          <a:p>
            <a:pPr marL="285750" indent="-285750">
              <a:buFont typeface="Arial" panose="020B0604020202020204" pitchFamily="34" charset="0"/>
              <a:buChar char="•"/>
            </a:pPr>
            <a:r>
              <a:rPr lang="es-ES" sz="1400" dirty="0" err="1"/>
              <a:t>How</a:t>
            </a:r>
            <a:r>
              <a:rPr lang="es-ES" sz="1400" dirty="0"/>
              <a:t> do </a:t>
            </a:r>
            <a:r>
              <a:rPr lang="es-ES" sz="1400" dirty="0" err="1"/>
              <a:t>you</a:t>
            </a:r>
            <a:r>
              <a:rPr lang="es-ES" sz="1400" dirty="0"/>
              <a:t> plan </a:t>
            </a:r>
            <a:r>
              <a:rPr lang="es-ES" sz="1400" dirty="0" err="1"/>
              <a:t>to</a:t>
            </a:r>
            <a:r>
              <a:rPr lang="es-ES" sz="1400" dirty="0"/>
              <a:t> </a:t>
            </a:r>
            <a:r>
              <a:rPr lang="es-ES" sz="1400" dirty="0" err="1"/>
              <a:t>finance</a:t>
            </a:r>
            <a:r>
              <a:rPr lang="es-ES" sz="1400" dirty="0"/>
              <a:t> </a:t>
            </a:r>
            <a:r>
              <a:rPr lang="es-ES" sz="1400" dirty="0" err="1"/>
              <a:t>your</a:t>
            </a:r>
            <a:r>
              <a:rPr lang="es-ES" sz="1400" dirty="0"/>
              <a:t> </a:t>
            </a:r>
            <a:r>
              <a:rPr lang="es-ES" sz="1400" dirty="0" err="1"/>
              <a:t>business</a:t>
            </a:r>
            <a:r>
              <a:rPr lang="es-ES" sz="1400" dirty="0"/>
              <a:t>?</a:t>
            </a:r>
          </a:p>
        </p:txBody>
      </p:sp>
      <p:sp>
        <p:nvSpPr>
          <p:cNvPr id="33" name="CuadroTexto 32">
            <a:extLst>
              <a:ext uri="{FF2B5EF4-FFF2-40B4-BE49-F238E27FC236}">
                <a16:creationId xmlns:a16="http://schemas.microsoft.com/office/drawing/2014/main" id="{BB7855D8-B565-920A-7C25-C1827167D1BA}"/>
              </a:ext>
            </a:extLst>
          </p:cNvPr>
          <p:cNvSpPr txBox="1"/>
          <p:nvPr/>
        </p:nvSpPr>
        <p:spPr>
          <a:xfrm>
            <a:off x="6096000" y="4180671"/>
            <a:ext cx="3675554" cy="738664"/>
          </a:xfrm>
          <a:prstGeom prst="rect">
            <a:avLst/>
          </a:prstGeom>
          <a:noFill/>
        </p:spPr>
        <p:txBody>
          <a:bodyPr wrap="square" rtlCol="0">
            <a:spAutoFit/>
          </a:bodyPr>
          <a:lstStyle/>
          <a:p>
            <a:pPr marL="285750" indent="-285750">
              <a:buFont typeface="Arial" panose="020B0604020202020204" pitchFamily="34" charset="0"/>
              <a:buChar char="•"/>
            </a:pPr>
            <a:r>
              <a:rPr lang="es-ES" sz="1400" dirty="0" err="1"/>
              <a:t>How</a:t>
            </a:r>
            <a:r>
              <a:rPr lang="es-ES" sz="1400" dirty="0"/>
              <a:t> do </a:t>
            </a:r>
            <a:r>
              <a:rPr lang="es-ES" sz="1400" dirty="0" err="1"/>
              <a:t>you</a:t>
            </a:r>
            <a:r>
              <a:rPr lang="es-ES" sz="1400" dirty="0"/>
              <a:t> plan </a:t>
            </a:r>
            <a:r>
              <a:rPr lang="es-ES" sz="1400" dirty="0" err="1"/>
              <a:t>to</a:t>
            </a:r>
            <a:r>
              <a:rPr lang="es-ES" sz="1400" dirty="0"/>
              <a:t> </a:t>
            </a:r>
            <a:r>
              <a:rPr lang="es-ES" sz="1400" dirty="0" err="1"/>
              <a:t>make</a:t>
            </a:r>
            <a:r>
              <a:rPr lang="es-ES" sz="1400" dirty="0"/>
              <a:t> </a:t>
            </a:r>
            <a:r>
              <a:rPr lang="es-ES" sz="1400" dirty="0" err="1"/>
              <a:t>money</a:t>
            </a:r>
            <a:r>
              <a:rPr lang="es-ES" sz="1400" dirty="0"/>
              <a:t>?</a:t>
            </a:r>
          </a:p>
          <a:p>
            <a:pPr marL="285750" indent="-285750">
              <a:buFont typeface="Arial" panose="020B0604020202020204" pitchFamily="34" charset="0"/>
              <a:buChar char="•"/>
            </a:pPr>
            <a:r>
              <a:rPr lang="es-ES" sz="1400" dirty="0" err="1"/>
              <a:t>What</a:t>
            </a:r>
            <a:r>
              <a:rPr lang="es-ES" sz="1400" dirty="0"/>
              <a:t> </a:t>
            </a:r>
            <a:r>
              <a:rPr lang="es-ES" sz="1400" dirty="0" err="1"/>
              <a:t>is</a:t>
            </a:r>
            <a:r>
              <a:rPr lang="es-ES" sz="1400" dirty="0"/>
              <a:t> </a:t>
            </a:r>
            <a:r>
              <a:rPr lang="es-ES" sz="1400" dirty="0" err="1"/>
              <a:t>your</a:t>
            </a:r>
            <a:r>
              <a:rPr lang="es-ES" sz="1400" dirty="0"/>
              <a:t> </a:t>
            </a:r>
            <a:r>
              <a:rPr lang="es-ES" sz="1400" dirty="0" err="1"/>
              <a:t>revenue</a:t>
            </a:r>
            <a:r>
              <a:rPr lang="es-ES" sz="1400" dirty="0"/>
              <a:t> </a:t>
            </a:r>
            <a:r>
              <a:rPr lang="es-ES" sz="1400" dirty="0" err="1"/>
              <a:t>model</a:t>
            </a:r>
            <a:r>
              <a:rPr lang="es-ES" sz="1400" dirty="0"/>
              <a:t> </a:t>
            </a:r>
            <a:r>
              <a:rPr lang="es-ES" sz="1400" dirty="0" err="1"/>
              <a:t>based</a:t>
            </a:r>
            <a:r>
              <a:rPr lang="es-ES" sz="1400" dirty="0"/>
              <a:t> </a:t>
            </a:r>
            <a:r>
              <a:rPr lang="es-ES" sz="1400" dirty="0" err="1"/>
              <a:t>on</a:t>
            </a:r>
            <a:r>
              <a:rPr lang="es-ES" sz="1400" dirty="0"/>
              <a:t>?</a:t>
            </a:r>
          </a:p>
          <a:p>
            <a:pPr marL="285750" indent="-285750">
              <a:buFont typeface="Arial" panose="020B0604020202020204" pitchFamily="34" charset="0"/>
              <a:buChar char="•"/>
            </a:pPr>
            <a:r>
              <a:rPr lang="es-ES" sz="1400" dirty="0" err="1"/>
              <a:t>How</a:t>
            </a:r>
            <a:r>
              <a:rPr lang="es-ES" sz="1400" dirty="0"/>
              <a:t> </a:t>
            </a:r>
            <a:r>
              <a:rPr lang="es-ES" sz="1400" dirty="0" err="1"/>
              <a:t>much</a:t>
            </a:r>
            <a:r>
              <a:rPr lang="es-ES" sz="1400" dirty="0"/>
              <a:t> </a:t>
            </a:r>
            <a:r>
              <a:rPr lang="es-ES" sz="1400" dirty="0" err="1"/>
              <a:t>money</a:t>
            </a:r>
            <a:r>
              <a:rPr lang="es-ES" sz="1400" dirty="0"/>
              <a:t> do </a:t>
            </a:r>
            <a:r>
              <a:rPr lang="es-ES" sz="1400" dirty="0" err="1"/>
              <a:t>you</a:t>
            </a:r>
            <a:r>
              <a:rPr lang="es-ES" sz="1400" dirty="0"/>
              <a:t> plan </a:t>
            </a:r>
            <a:r>
              <a:rPr lang="es-ES" sz="1400" dirty="0" err="1"/>
              <a:t>to</a:t>
            </a:r>
            <a:r>
              <a:rPr lang="es-ES" sz="1400" dirty="0"/>
              <a:t> </a:t>
            </a:r>
            <a:r>
              <a:rPr lang="es-ES" sz="1400" dirty="0" err="1"/>
              <a:t>earn</a:t>
            </a:r>
            <a:r>
              <a:rPr lang="es-ES" sz="1400" dirty="0"/>
              <a:t>?</a:t>
            </a:r>
          </a:p>
        </p:txBody>
      </p:sp>
      <p:sp>
        <p:nvSpPr>
          <p:cNvPr id="2" name="CuadroTexto 1">
            <a:extLst>
              <a:ext uri="{FF2B5EF4-FFF2-40B4-BE49-F238E27FC236}">
                <a16:creationId xmlns:a16="http://schemas.microsoft.com/office/drawing/2014/main" id="{A80FC9DC-60DB-81BA-C126-4EAB8B970003}"/>
              </a:ext>
            </a:extLst>
          </p:cNvPr>
          <p:cNvSpPr txBox="1"/>
          <p:nvPr/>
        </p:nvSpPr>
        <p:spPr>
          <a:xfrm>
            <a:off x="4173097" y="820138"/>
            <a:ext cx="2944556" cy="338554"/>
          </a:xfrm>
          <a:prstGeom prst="rect">
            <a:avLst/>
          </a:prstGeom>
          <a:noFill/>
        </p:spPr>
        <p:txBody>
          <a:bodyPr wrap="square" rtlCol="0">
            <a:spAutoFit/>
          </a:bodyPr>
          <a:lstStyle/>
          <a:p>
            <a:pPr algn="ctr"/>
            <a:r>
              <a:rPr lang="es-ES" sz="1600" dirty="0" err="1">
                <a:solidFill>
                  <a:schemeClr val="accent1">
                    <a:lumMod val="60000"/>
                    <a:lumOff val="40000"/>
                  </a:schemeClr>
                </a:solidFill>
              </a:rPr>
              <a:t>Costs</a:t>
            </a:r>
            <a:r>
              <a:rPr lang="es-ES" sz="1600" dirty="0">
                <a:solidFill>
                  <a:schemeClr val="accent1">
                    <a:lumMod val="60000"/>
                    <a:lumOff val="40000"/>
                  </a:schemeClr>
                </a:solidFill>
              </a:rPr>
              <a:t> and </a:t>
            </a:r>
            <a:r>
              <a:rPr lang="es-ES" sz="1600" dirty="0" err="1">
                <a:solidFill>
                  <a:schemeClr val="accent1">
                    <a:lumMod val="60000"/>
                    <a:lumOff val="40000"/>
                  </a:schemeClr>
                </a:solidFill>
              </a:rPr>
              <a:t>Revenues</a:t>
            </a:r>
            <a:endParaRPr lang="es-ES" sz="1600" dirty="0">
              <a:solidFill>
                <a:schemeClr val="accent1">
                  <a:lumMod val="60000"/>
                  <a:lumOff val="40000"/>
                </a:schemeClr>
              </a:solidFill>
            </a:endParaRPr>
          </a:p>
        </p:txBody>
      </p:sp>
      <p:sp>
        <p:nvSpPr>
          <p:cNvPr id="6" name="object 6">
            <a:extLst>
              <a:ext uri="{FF2B5EF4-FFF2-40B4-BE49-F238E27FC236}">
                <a16:creationId xmlns:a16="http://schemas.microsoft.com/office/drawing/2014/main" id="{A1F6AE27-0583-DFCE-AE97-1C874675AB9F}"/>
              </a:ext>
            </a:extLst>
          </p:cNvPr>
          <p:cNvSpPr txBox="1"/>
          <p:nvPr/>
        </p:nvSpPr>
        <p:spPr>
          <a:xfrm>
            <a:off x="6184726" y="3876675"/>
            <a:ext cx="2503804" cy="228268"/>
          </a:xfrm>
          <a:prstGeom prst="rect">
            <a:avLst/>
          </a:prstGeom>
        </p:spPr>
        <p:txBody>
          <a:bodyPr vert="horz" wrap="square" lIns="0" tIns="12700" rIns="0" bIns="0" rtlCol="0">
            <a:spAutoFit/>
          </a:bodyPr>
          <a:lstStyle/>
          <a:p>
            <a:pPr marL="12700">
              <a:lnSpc>
                <a:spcPct val="100000"/>
              </a:lnSpc>
              <a:spcBef>
                <a:spcPts val="100"/>
              </a:spcBef>
            </a:pPr>
            <a:r>
              <a:rPr lang="es-ES" sz="1400" b="1" spc="5" dirty="0" err="1">
                <a:solidFill>
                  <a:srgbClr val="008036"/>
                </a:solidFill>
                <a:latin typeface="Trebuchet MS"/>
                <a:cs typeface="Trebuchet MS"/>
              </a:rPr>
              <a:t>Revenue</a:t>
            </a:r>
            <a:r>
              <a:rPr lang="es-ES" sz="1400" b="1" spc="5" dirty="0">
                <a:solidFill>
                  <a:srgbClr val="008036"/>
                </a:solidFill>
                <a:latin typeface="Trebuchet MS"/>
                <a:cs typeface="Trebuchet MS"/>
              </a:rPr>
              <a:t> </a:t>
            </a:r>
            <a:r>
              <a:rPr lang="es-ES" sz="1400" b="1" spc="5" dirty="0" err="1">
                <a:solidFill>
                  <a:srgbClr val="008036"/>
                </a:solidFill>
                <a:latin typeface="Trebuchet MS"/>
                <a:cs typeface="Trebuchet MS"/>
              </a:rPr>
              <a:t>sources</a:t>
            </a:r>
            <a:endParaRPr sz="1400" dirty="0">
              <a:solidFill>
                <a:srgbClr val="008036"/>
              </a:solidFill>
              <a:latin typeface="Trebuchet MS"/>
              <a:cs typeface="Trebuchet MS"/>
            </a:endParaRPr>
          </a:p>
        </p:txBody>
      </p:sp>
      <p:sp>
        <p:nvSpPr>
          <p:cNvPr id="11" name="Rectángulo redondeado 10">
            <a:extLst>
              <a:ext uri="{FF2B5EF4-FFF2-40B4-BE49-F238E27FC236}">
                <a16:creationId xmlns:a16="http://schemas.microsoft.com/office/drawing/2014/main" id="{CA1C270A-0E5C-6D1A-E4AA-F5A9C86A08BF}"/>
              </a:ext>
            </a:extLst>
          </p:cNvPr>
          <p:cNvSpPr/>
          <p:nvPr/>
        </p:nvSpPr>
        <p:spPr>
          <a:xfrm>
            <a:off x="2498013"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66C209CC-0DA9-BD67-5434-A5F763C51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613" y="1613802"/>
            <a:ext cx="1917700" cy="1958073"/>
          </a:xfrm>
          <a:prstGeom prst="rect">
            <a:avLst/>
          </a:prstGeom>
        </p:spPr>
      </p:pic>
      <p:sp>
        <p:nvSpPr>
          <p:cNvPr id="13" name="Rectángulo redondeado 12">
            <a:extLst>
              <a:ext uri="{FF2B5EF4-FFF2-40B4-BE49-F238E27FC236}">
                <a16:creationId xmlns:a16="http://schemas.microsoft.com/office/drawing/2014/main" id="{0A79D433-F715-BBFE-FBB9-1ACDDF94D9DE}"/>
              </a:ext>
            </a:extLst>
          </p:cNvPr>
          <p:cNvSpPr/>
          <p:nvPr/>
        </p:nvSpPr>
        <p:spPr>
          <a:xfrm>
            <a:off x="6190324" y="1428751"/>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41F8B7E0-A0E9-38DF-6E22-6C912535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02530" y="1637987"/>
            <a:ext cx="1958074" cy="1958074"/>
          </a:xfrm>
          <a:prstGeom prst="rect">
            <a:avLst/>
          </a:prstGeom>
        </p:spPr>
      </p:pic>
    </p:spTree>
    <p:extLst>
      <p:ext uri="{BB962C8B-B14F-4D97-AF65-F5344CB8AC3E}">
        <p14:creationId xmlns:p14="http://schemas.microsoft.com/office/powerpoint/2010/main" val="236610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2C193DC-7FC6-463E-4070-859C6A7658EA}"/>
              </a:ext>
            </a:extLst>
          </p:cNvPr>
          <p:cNvSpPr txBox="1">
            <a:spLocks/>
          </p:cNvSpPr>
          <p:nvPr/>
        </p:nvSpPr>
        <p:spPr>
          <a:xfrm>
            <a:off x="3989642" y="219075"/>
            <a:ext cx="2944557" cy="294311"/>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1800" kern="0" spc="165" dirty="0"/>
              <a:t>HOW MUCH</a:t>
            </a:r>
            <a:r>
              <a:rPr lang="es-ES" sz="1800" kern="0" spc="220" dirty="0"/>
              <a:t>?</a:t>
            </a:r>
          </a:p>
        </p:txBody>
      </p:sp>
      <p:sp>
        <p:nvSpPr>
          <p:cNvPr id="6" name="CuadroTexto 5">
            <a:extLst>
              <a:ext uri="{FF2B5EF4-FFF2-40B4-BE49-F238E27FC236}">
                <a16:creationId xmlns:a16="http://schemas.microsoft.com/office/drawing/2014/main" id="{0C76F00A-A1B2-8B0B-B55F-F99FD66E7F80}"/>
              </a:ext>
            </a:extLst>
          </p:cNvPr>
          <p:cNvSpPr txBox="1"/>
          <p:nvPr/>
        </p:nvSpPr>
        <p:spPr>
          <a:xfrm>
            <a:off x="4075181" y="427725"/>
            <a:ext cx="2944556" cy="338554"/>
          </a:xfrm>
          <a:prstGeom prst="rect">
            <a:avLst/>
          </a:prstGeom>
          <a:noFill/>
        </p:spPr>
        <p:txBody>
          <a:bodyPr wrap="square" rtlCol="0">
            <a:spAutoFit/>
          </a:bodyPr>
          <a:lstStyle/>
          <a:p>
            <a:pPr algn="ctr"/>
            <a:r>
              <a:rPr lang="es-ES" sz="1600" dirty="0" err="1">
                <a:solidFill>
                  <a:schemeClr val="accent1">
                    <a:lumMod val="60000"/>
                    <a:lumOff val="40000"/>
                  </a:schemeClr>
                </a:solidFill>
              </a:rPr>
              <a:t>Costs</a:t>
            </a:r>
            <a:r>
              <a:rPr lang="es-ES" sz="1600" dirty="0">
                <a:solidFill>
                  <a:schemeClr val="accent1">
                    <a:lumMod val="60000"/>
                    <a:lumOff val="40000"/>
                  </a:schemeClr>
                </a:solidFill>
              </a:rPr>
              <a:t> and </a:t>
            </a:r>
            <a:r>
              <a:rPr lang="es-ES" sz="1600" dirty="0" err="1">
                <a:solidFill>
                  <a:schemeClr val="accent1">
                    <a:lumMod val="60000"/>
                    <a:lumOff val="40000"/>
                  </a:schemeClr>
                </a:solidFill>
              </a:rPr>
              <a:t>Revenues</a:t>
            </a:r>
            <a:endParaRPr lang="es-ES" sz="1600" dirty="0">
              <a:solidFill>
                <a:schemeClr val="accent1">
                  <a:lumMod val="60000"/>
                  <a:lumOff val="40000"/>
                </a:schemeClr>
              </a:solidFill>
            </a:endParaRPr>
          </a:p>
        </p:txBody>
      </p:sp>
    </p:spTree>
    <p:extLst>
      <p:ext uri="{BB962C8B-B14F-4D97-AF65-F5344CB8AC3E}">
        <p14:creationId xmlns:p14="http://schemas.microsoft.com/office/powerpoint/2010/main" val="309757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89252D43-59F5-0CCD-B745-B69389D12EF4}"/>
              </a:ext>
            </a:extLst>
          </p:cNvPr>
          <p:cNvSpPr txBox="1">
            <a:spLocks/>
          </p:cNvSpPr>
          <p:nvPr/>
        </p:nvSpPr>
        <p:spPr>
          <a:xfrm>
            <a:off x="3702705" y="340843"/>
            <a:ext cx="3885340" cy="563616"/>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kern="0" spc="165" dirty="0">
                <a:solidFill>
                  <a:srgbClr val="FFBF5B"/>
                </a:solidFill>
              </a:rPr>
              <a:t>THE TEAM</a:t>
            </a:r>
            <a:endParaRPr lang="es-ES" kern="0" spc="220" dirty="0">
              <a:solidFill>
                <a:srgbClr val="FFBF5B"/>
              </a:solidFill>
            </a:endParaRPr>
          </a:p>
        </p:txBody>
      </p:sp>
      <p:sp>
        <p:nvSpPr>
          <p:cNvPr id="24" name="CuadroTexto 23">
            <a:extLst>
              <a:ext uri="{FF2B5EF4-FFF2-40B4-BE49-F238E27FC236}">
                <a16:creationId xmlns:a16="http://schemas.microsoft.com/office/drawing/2014/main" id="{7AC69EE5-C277-9F28-E580-5AD371FBA2A5}"/>
              </a:ext>
            </a:extLst>
          </p:cNvPr>
          <p:cNvSpPr txBox="1"/>
          <p:nvPr/>
        </p:nvSpPr>
        <p:spPr>
          <a:xfrm>
            <a:off x="1726545" y="3279093"/>
            <a:ext cx="1416705" cy="307777"/>
          </a:xfrm>
          <a:prstGeom prst="rect">
            <a:avLst/>
          </a:prstGeom>
          <a:noFill/>
        </p:spPr>
        <p:txBody>
          <a:bodyPr wrap="square" rtlCol="0">
            <a:spAutoFit/>
          </a:bodyPr>
          <a:lstStyle/>
          <a:p>
            <a:pPr algn="ctr"/>
            <a:r>
              <a:rPr lang="es-ES" sz="1400" b="1" dirty="0" err="1">
                <a:solidFill>
                  <a:srgbClr val="FF0000"/>
                </a:solidFill>
              </a:rPr>
              <a:t>Name</a:t>
            </a:r>
            <a:endParaRPr lang="es-ES" sz="1400" b="1" dirty="0">
              <a:solidFill>
                <a:srgbClr val="FF0000"/>
              </a:solidFill>
            </a:endParaRPr>
          </a:p>
        </p:txBody>
      </p:sp>
      <p:sp>
        <p:nvSpPr>
          <p:cNvPr id="28" name="CuadroTexto 27">
            <a:extLst>
              <a:ext uri="{FF2B5EF4-FFF2-40B4-BE49-F238E27FC236}">
                <a16:creationId xmlns:a16="http://schemas.microsoft.com/office/drawing/2014/main" id="{A630CF21-35A5-8136-4979-F5C3EFB05C6A}"/>
              </a:ext>
            </a:extLst>
          </p:cNvPr>
          <p:cNvSpPr txBox="1"/>
          <p:nvPr/>
        </p:nvSpPr>
        <p:spPr>
          <a:xfrm>
            <a:off x="1516994" y="3586870"/>
            <a:ext cx="1835806" cy="307777"/>
          </a:xfrm>
          <a:prstGeom prst="rect">
            <a:avLst/>
          </a:prstGeom>
          <a:noFill/>
        </p:spPr>
        <p:txBody>
          <a:bodyPr wrap="square" rtlCol="0">
            <a:spAutoFit/>
          </a:bodyPr>
          <a:lstStyle/>
          <a:p>
            <a:pPr algn="ctr"/>
            <a:r>
              <a:rPr lang="es-ES" sz="1400" b="1" dirty="0">
                <a:solidFill>
                  <a:srgbClr val="004AAE"/>
                </a:solidFill>
              </a:rPr>
              <a:t>Rol in </a:t>
            </a:r>
            <a:r>
              <a:rPr lang="es-ES" sz="1400" b="1" dirty="0" err="1">
                <a:solidFill>
                  <a:srgbClr val="004AAE"/>
                </a:solidFill>
              </a:rPr>
              <a:t>the</a:t>
            </a:r>
            <a:r>
              <a:rPr lang="es-ES" sz="1400" b="1" dirty="0">
                <a:solidFill>
                  <a:srgbClr val="004AAE"/>
                </a:solidFill>
              </a:rPr>
              <a:t> </a:t>
            </a:r>
            <a:r>
              <a:rPr lang="es-ES" sz="1400" b="1" dirty="0" err="1">
                <a:solidFill>
                  <a:srgbClr val="004AAE"/>
                </a:solidFill>
              </a:rPr>
              <a:t>project</a:t>
            </a:r>
            <a:endParaRPr lang="es-ES" sz="1400" b="1" dirty="0">
              <a:solidFill>
                <a:srgbClr val="004AAE"/>
              </a:solidFill>
            </a:endParaRPr>
          </a:p>
        </p:txBody>
      </p:sp>
      <p:sp>
        <p:nvSpPr>
          <p:cNvPr id="30" name="CuadroTexto 29">
            <a:extLst>
              <a:ext uri="{FF2B5EF4-FFF2-40B4-BE49-F238E27FC236}">
                <a16:creationId xmlns:a16="http://schemas.microsoft.com/office/drawing/2014/main" id="{4A5F2089-46C1-EFD5-34A0-73933126AB57}"/>
              </a:ext>
            </a:extLst>
          </p:cNvPr>
          <p:cNvSpPr txBox="1"/>
          <p:nvPr/>
        </p:nvSpPr>
        <p:spPr>
          <a:xfrm>
            <a:off x="1295400" y="3876675"/>
            <a:ext cx="2266951" cy="307777"/>
          </a:xfrm>
          <a:prstGeom prst="rect">
            <a:avLst/>
          </a:prstGeom>
          <a:noFill/>
        </p:spPr>
        <p:txBody>
          <a:bodyPr wrap="square" rtlCol="0">
            <a:spAutoFit/>
          </a:bodyPr>
          <a:lstStyle/>
          <a:p>
            <a:pPr algn="ctr"/>
            <a:r>
              <a:rPr lang="es-ES" sz="1400" dirty="0" err="1">
                <a:solidFill>
                  <a:srgbClr val="008036"/>
                </a:solidFill>
              </a:rPr>
              <a:t>Experience</a:t>
            </a:r>
            <a:r>
              <a:rPr lang="es-ES" sz="1400" dirty="0">
                <a:solidFill>
                  <a:srgbClr val="008036"/>
                </a:solidFill>
              </a:rPr>
              <a:t> and </a:t>
            </a:r>
            <a:r>
              <a:rPr lang="es-ES" sz="1400" dirty="0" err="1">
                <a:solidFill>
                  <a:srgbClr val="008036"/>
                </a:solidFill>
              </a:rPr>
              <a:t>strenghts</a:t>
            </a:r>
            <a:endParaRPr lang="es-ES" sz="1400" dirty="0">
              <a:solidFill>
                <a:srgbClr val="008036"/>
              </a:solidFill>
            </a:endParaRPr>
          </a:p>
        </p:txBody>
      </p:sp>
      <p:pic>
        <p:nvPicPr>
          <p:cNvPr id="34" name="Imagen 33">
            <a:extLst>
              <a:ext uri="{FF2B5EF4-FFF2-40B4-BE49-F238E27FC236}">
                <a16:creationId xmlns:a16="http://schemas.microsoft.com/office/drawing/2014/main" id="{A5EC65A4-0801-8967-0664-45D940F2B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545" y="1846026"/>
            <a:ext cx="1416705" cy="1427860"/>
          </a:xfrm>
          <a:prstGeom prst="rect">
            <a:avLst/>
          </a:prstGeom>
        </p:spPr>
      </p:pic>
      <p:pic>
        <p:nvPicPr>
          <p:cNvPr id="39" name="Imagen 38">
            <a:extLst>
              <a:ext uri="{FF2B5EF4-FFF2-40B4-BE49-F238E27FC236}">
                <a16:creationId xmlns:a16="http://schemas.microsoft.com/office/drawing/2014/main" id="{66022A18-0912-76FF-70EE-43F74AD3E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855" y="1819275"/>
            <a:ext cx="1447798" cy="1470779"/>
          </a:xfrm>
          <a:prstGeom prst="rect">
            <a:avLst/>
          </a:prstGeom>
        </p:spPr>
      </p:pic>
      <p:pic>
        <p:nvPicPr>
          <p:cNvPr id="41" name="Imagen 40">
            <a:extLst>
              <a:ext uri="{FF2B5EF4-FFF2-40B4-BE49-F238E27FC236}">
                <a16:creationId xmlns:a16="http://schemas.microsoft.com/office/drawing/2014/main" id="{3EDA4C00-9604-91B3-C6E8-49FA59EFD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043" y="1819275"/>
            <a:ext cx="1451292" cy="1451292"/>
          </a:xfrm>
          <a:prstGeom prst="rect">
            <a:avLst/>
          </a:prstGeom>
        </p:spPr>
      </p:pic>
      <p:pic>
        <p:nvPicPr>
          <p:cNvPr id="43" name="Imagen 42">
            <a:extLst>
              <a:ext uri="{FF2B5EF4-FFF2-40B4-BE49-F238E27FC236}">
                <a16:creationId xmlns:a16="http://schemas.microsoft.com/office/drawing/2014/main" id="{4E349233-C47F-1E62-69E9-AC8C99A74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376" y="1840457"/>
            <a:ext cx="1426618" cy="1426618"/>
          </a:xfrm>
          <a:prstGeom prst="rect">
            <a:avLst/>
          </a:prstGeom>
        </p:spPr>
      </p:pic>
      <p:sp>
        <p:nvSpPr>
          <p:cNvPr id="44" name="CuadroTexto 43">
            <a:extLst>
              <a:ext uri="{FF2B5EF4-FFF2-40B4-BE49-F238E27FC236}">
                <a16:creationId xmlns:a16="http://schemas.microsoft.com/office/drawing/2014/main" id="{48F22309-7200-3DB5-034A-F6DF554DB28F}"/>
              </a:ext>
            </a:extLst>
          </p:cNvPr>
          <p:cNvSpPr txBox="1"/>
          <p:nvPr/>
        </p:nvSpPr>
        <p:spPr>
          <a:xfrm>
            <a:off x="3771982" y="3279093"/>
            <a:ext cx="1416705" cy="307777"/>
          </a:xfrm>
          <a:prstGeom prst="rect">
            <a:avLst/>
          </a:prstGeom>
          <a:noFill/>
        </p:spPr>
        <p:txBody>
          <a:bodyPr wrap="square" rtlCol="0">
            <a:spAutoFit/>
          </a:bodyPr>
          <a:lstStyle/>
          <a:p>
            <a:pPr algn="ctr"/>
            <a:r>
              <a:rPr lang="es-ES" sz="1400" b="1" dirty="0" err="1">
                <a:solidFill>
                  <a:srgbClr val="FF0000"/>
                </a:solidFill>
              </a:rPr>
              <a:t>Name</a:t>
            </a:r>
            <a:endParaRPr lang="es-ES" sz="1400" b="1" dirty="0">
              <a:solidFill>
                <a:srgbClr val="FF0000"/>
              </a:solidFill>
            </a:endParaRPr>
          </a:p>
        </p:txBody>
      </p:sp>
      <p:sp>
        <p:nvSpPr>
          <p:cNvPr id="45" name="CuadroTexto 44">
            <a:extLst>
              <a:ext uri="{FF2B5EF4-FFF2-40B4-BE49-F238E27FC236}">
                <a16:creationId xmlns:a16="http://schemas.microsoft.com/office/drawing/2014/main" id="{EB07EA83-ED75-4140-5342-B930D62ADA7C}"/>
              </a:ext>
            </a:extLst>
          </p:cNvPr>
          <p:cNvSpPr txBox="1"/>
          <p:nvPr/>
        </p:nvSpPr>
        <p:spPr>
          <a:xfrm>
            <a:off x="3562431" y="3586870"/>
            <a:ext cx="1835806" cy="307777"/>
          </a:xfrm>
          <a:prstGeom prst="rect">
            <a:avLst/>
          </a:prstGeom>
          <a:noFill/>
        </p:spPr>
        <p:txBody>
          <a:bodyPr wrap="square" rtlCol="0">
            <a:spAutoFit/>
          </a:bodyPr>
          <a:lstStyle/>
          <a:p>
            <a:pPr algn="ctr"/>
            <a:r>
              <a:rPr lang="es-ES" sz="1400" b="1" dirty="0">
                <a:solidFill>
                  <a:srgbClr val="004AAE"/>
                </a:solidFill>
              </a:rPr>
              <a:t>Rol in </a:t>
            </a:r>
            <a:r>
              <a:rPr lang="es-ES" sz="1400" b="1" dirty="0" err="1">
                <a:solidFill>
                  <a:srgbClr val="004AAE"/>
                </a:solidFill>
              </a:rPr>
              <a:t>the</a:t>
            </a:r>
            <a:r>
              <a:rPr lang="es-ES" sz="1400" b="1" dirty="0">
                <a:solidFill>
                  <a:srgbClr val="004AAE"/>
                </a:solidFill>
              </a:rPr>
              <a:t> </a:t>
            </a:r>
            <a:r>
              <a:rPr lang="es-ES" sz="1400" b="1" dirty="0" err="1">
                <a:solidFill>
                  <a:srgbClr val="004AAE"/>
                </a:solidFill>
              </a:rPr>
              <a:t>project</a:t>
            </a:r>
            <a:endParaRPr lang="es-ES" sz="1400" b="1" dirty="0">
              <a:solidFill>
                <a:srgbClr val="004AAE"/>
              </a:solidFill>
            </a:endParaRPr>
          </a:p>
        </p:txBody>
      </p:sp>
      <p:sp>
        <p:nvSpPr>
          <p:cNvPr id="46" name="CuadroTexto 45">
            <a:extLst>
              <a:ext uri="{FF2B5EF4-FFF2-40B4-BE49-F238E27FC236}">
                <a16:creationId xmlns:a16="http://schemas.microsoft.com/office/drawing/2014/main" id="{F430CE5B-0B34-14D6-2BC2-3762AC3AC868}"/>
              </a:ext>
            </a:extLst>
          </p:cNvPr>
          <p:cNvSpPr txBox="1"/>
          <p:nvPr/>
        </p:nvSpPr>
        <p:spPr>
          <a:xfrm>
            <a:off x="3340837" y="3876675"/>
            <a:ext cx="2266951" cy="307777"/>
          </a:xfrm>
          <a:prstGeom prst="rect">
            <a:avLst/>
          </a:prstGeom>
          <a:noFill/>
        </p:spPr>
        <p:txBody>
          <a:bodyPr wrap="square" rtlCol="0">
            <a:spAutoFit/>
          </a:bodyPr>
          <a:lstStyle/>
          <a:p>
            <a:pPr algn="ctr"/>
            <a:r>
              <a:rPr lang="es-ES" sz="1400" dirty="0" err="1">
                <a:solidFill>
                  <a:srgbClr val="008036"/>
                </a:solidFill>
              </a:rPr>
              <a:t>Experience</a:t>
            </a:r>
            <a:r>
              <a:rPr lang="es-ES" sz="1400" dirty="0">
                <a:solidFill>
                  <a:srgbClr val="008036"/>
                </a:solidFill>
              </a:rPr>
              <a:t> and </a:t>
            </a:r>
            <a:r>
              <a:rPr lang="es-ES" sz="1400" dirty="0" err="1">
                <a:solidFill>
                  <a:srgbClr val="008036"/>
                </a:solidFill>
              </a:rPr>
              <a:t>strenghts</a:t>
            </a:r>
            <a:endParaRPr lang="es-ES" sz="1400" dirty="0">
              <a:solidFill>
                <a:srgbClr val="008036"/>
              </a:solidFill>
            </a:endParaRPr>
          </a:p>
        </p:txBody>
      </p:sp>
      <p:sp>
        <p:nvSpPr>
          <p:cNvPr id="47" name="CuadroTexto 46">
            <a:extLst>
              <a:ext uri="{FF2B5EF4-FFF2-40B4-BE49-F238E27FC236}">
                <a16:creationId xmlns:a16="http://schemas.microsoft.com/office/drawing/2014/main" id="{B9EA8909-77D0-E79A-8827-D5AFC11EB66A}"/>
              </a:ext>
            </a:extLst>
          </p:cNvPr>
          <p:cNvSpPr txBox="1"/>
          <p:nvPr/>
        </p:nvSpPr>
        <p:spPr>
          <a:xfrm>
            <a:off x="5817339" y="3280998"/>
            <a:ext cx="1416705" cy="307777"/>
          </a:xfrm>
          <a:prstGeom prst="rect">
            <a:avLst/>
          </a:prstGeom>
          <a:noFill/>
        </p:spPr>
        <p:txBody>
          <a:bodyPr wrap="square" rtlCol="0">
            <a:spAutoFit/>
          </a:bodyPr>
          <a:lstStyle/>
          <a:p>
            <a:pPr algn="ctr"/>
            <a:r>
              <a:rPr lang="es-ES" sz="1400" b="1" dirty="0" err="1">
                <a:solidFill>
                  <a:srgbClr val="FF0000"/>
                </a:solidFill>
              </a:rPr>
              <a:t>Name</a:t>
            </a:r>
            <a:endParaRPr lang="es-ES" sz="1400" b="1" dirty="0">
              <a:solidFill>
                <a:srgbClr val="FF0000"/>
              </a:solidFill>
            </a:endParaRPr>
          </a:p>
        </p:txBody>
      </p:sp>
      <p:sp>
        <p:nvSpPr>
          <p:cNvPr id="48" name="CuadroTexto 47">
            <a:extLst>
              <a:ext uri="{FF2B5EF4-FFF2-40B4-BE49-F238E27FC236}">
                <a16:creationId xmlns:a16="http://schemas.microsoft.com/office/drawing/2014/main" id="{1D7A9B39-0D01-DF67-5B39-F1ABB39ACC06}"/>
              </a:ext>
            </a:extLst>
          </p:cNvPr>
          <p:cNvSpPr txBox="1"/>
          <p:nvPr/>
        </p:nvSpPr>
        <p:spPr>
          <a:xfrm>
            <a:off x="5607788" y="3588775"/>
            <a:ext cx="1835806" cy="307777"/>
          </a:xfrm>
          <a:prstGeom prst="rect">
            <a:avLst/>
          </a:prstGeom>
          <a:noFill/>
        </p:spPr>
        <p:txBody>
          <a:bodyPr wrap="square" rtlCol="0">
            <a:spAutoFit/>
          </a:bodyPr>
          <a:lstStyle/>
          <a:p>
            <a:pPr algn="ctr"/>
            <a:r>
              <a:rPr lang="es-ES" sz="1400" b="1" dirty="0">
                <a:solidFill>
                  <a:srgbClr val="004AAE"/>
                </a:solidFill>
              </a:rPr>
              <a:t>Rol in </a:t>
            </a:r>
            <a:r>
              <a:rPr lang="es-ES" sz="1400" b="1" dirty="0" err="1">
                <a:solidFill>
                  <a:srgbClr val="004AAE"/>
                </a:solidFill>
              </a:rPr>
              <a:t>the</a:t>
            </a:r>
            <a:r>
              <a:rPr lang="es-ES" sz="1400" b="1" dirty="0">
                <a:solidFill>
                  <a:srgbClr val="004AAE"/>
                </a:solidFill>
              </a:rPr>
              <a:t> </a:t>
            </a:r>
            <a:r>
              <a:rPr lang="es-ES" sz="1400" b="1" dirty="0" err="1">
                <a:solidFill>
                  <a:srgbClr val="004AAE"/>
                </a:solidFill>
              </a:rPr>
              <a:t>project</a:t>
            </a:r>
            <a:endParaRPr lang="es-ES" sz="1400" b="1" dirty="0">
              <a:solidFill>
                <a:srgbClr val="004AAE"/>
              </a:solidFill>
            </a:endParaRPr>
          </a:p>
        </p:txBody>
      </p:sp>
      <p:sp>
        <p:nvSpPr>
          <p:cNvPr id="49" name="CuadroTexto 48">
            <a:extLst>
              <a:ext uri="{FF2B5EF4-FFF2-40B4-BE49-F238E27FC236}">
                <a16:creationId xmlns:a16="http://schemas.microsoft.com/office/drawing/2014/main" id="{EDA1679C-82CB-809F-85BE-5AD959479300}"/>
              </a:ext>
            </a:extLst>
          </p:cNvPr>
          <p:cNvSpPr txBox="1"/>
          <p:nvPr/>
        </p:nvSpPr>
        <p:spPr>
          <a:xfrm>
            <a:off x="5386194" y="3878580"/>
            <a:ext cx="2266951" cy="307777"/>
          </a:xfrm>
          <a:prstGeom prst="rect">
            <a:avLst/>
          </a:prstGeom>
          <a:noFill/>
        </p:spPr>
        <p:txBody>
          <a:bodyPr wrap="square" rtlCol="0">
            <a:spAutoFit/>
          </a:bodyPr>
          <a:lstStyle/>
          <a:p>
            <a:pPr algn="ctr"/>
            <a:r>
              <a:rPr lang="es-ES" sz="1400" dirty="0" err="1">
                <a:solidFill>
                  <a:srgbClr val="008036"/>
                </a:solidFill>
              </a:rPr>
              <a:t>Experience</a:t>
            </a:r>
            <a:r>
              <a:rPr lang="es-ES" sz="1400" dirty="0">
                <a:solidFill>
                  <a:srgbClr val="008036"/>
                </a:solidFill>
              </a:rPr>
              <a:t> and </a:t>
            </a:r>
            <a:r>
              <a:rPr lang="es-ES" sz="1400" dirty="0" err="1">
                <a:solidFill>
                  <a:srgbClr val="008036"/>
                </a:solidFill>
              </a:rPr>
              <a:t>strenghts</a:t>
            </a:r>
            <a:endParaRPr lang="es-ES" sz="1400" dirty="0">
              <a:solidFill>
                <a:srgbClr val="008036"/>
              </a:solidFill>
            </a:endParaRPr>
          </a:p>
        </p:txBody>
      </p:sp>
      <p:sp>
        <p:nvSpPr>
          <p:cNvPr id="50" name="CuadroTexto 49">
            <a:extLst>
              <a:ext uri="{FF2B5EF4-FFF2-40B4-BE49-F238E27FC236}">
                <a16:creationId xmlns:a16="http://schemas.microsoft.com/office/drawing/2014/main" id="{056EE81C-CA0C-F345-4101-8620FC537D35}"/>
              </a:ext>
            </a:extLst>
          </p:cNvPr>
          <p:cNvSpPr txBox="1"/>
          <p:nvPr/>
        </p:nvSpPr>
        <p:spPr>
          <a:xfrm>
            <a:off x="7862776" y="3280998"/>
            <a:ext cx="1416705" cy="307777"/>
          </a:xfrm>
          <a:prstGeom prst="rect">
            <a:avLst/>
          </a:prstGeom>
          <a:noFill/>
        </p:spPr>
        <p:txBody>
          <a:bodyPr wrap="square" rtlCol="0">
            <a:spAutoFit/>
          </a:bodyPr>
          <a:lstStyle/>
          <a:p>
            <a:pPr algn="ctr"/>
            <a:r>
              <a:rPr lang="es-ES" sz="1400" b="1" dirty="0" err="1">
                <a:solidFill>
                  <a:srgbClr val="FF0000"/>
                </a:solidFill>
              </a:rPr>
              <a:t>Name</a:t>
            </a:r>
            <a:endParaRPr lang="es-ES" sz="1400" b="1" dirty="0">
              <a:solidFill>
                <a:srgbClr val="FF0000"/>
              </a:solidFill>
            </a:endParaRPr>
          </a:p>
        </p:txBody>
      </p:sp>
      <p:sp>
        <p:nvSpPr>
          <p:cNvPr id="51" name="CuadroTexto 50">
            <a:extLst>
              <a:ext uri="{FF2B5EF4-FFF2-40B4-BE49-F238E27FC236}">
                <a16:creationId xmlns:a16="http://schemas.microsoft.com/office/drawing/2014/main" id="{F1146155-B918-BD4E-9A12-F513C6D97520}"/>
              </a:ext>
            </a:extLst>
          </p:cNvPr>
          <p:cNvSpPr txBox="1"/>
          <p:nvPr/>
        </p:nvSpPr>
        <p:spPr>
          <a:xfrm>
            <a:off x="7653225" y="3588775"/>
            <a:ext cx="1835806" cy="307777"/>
          </a:xfrm>
          <a:prstGeom prst="rect">
            <a:avLst/>
          </a:prstGeom>
          <a:noFill/>
        </p:spPr>
        <p:txBody>
          <a:bodyPr wrap="square" rtlCol="0">
            <a:spAutoFit/>
          </a:bodyPr>
          <a:lstStyle/>
          <a:p>
            <a:pPr algn="ctr"/>
            <a:r>
              <a:rPr lang="es-ES" sz="1400" b="1" dirty="0">
                <a:solidFill>
                  <a:srgbClr val="004AAE"/>
                </a:solidFill>
              </a:rPr>
              <a:t>Rol in </a:t>
            </a:r>
            <a:r>
              <a:rPr lang="es-ES" sz="1400" b="1" dirty="0" err="1">
                <a:solidFill>
                  <a:srgbClr val="004AAE"/>
                </a:solidFill>
              </a:rPr>
              <a:t>the</a:t>
            </a:r>
            <a:r>
              <a:rPr lang="es-ES" sz="1400" b="1" dirty="0">
                <a:solidFill>
                  <a:srgbClr val="004AAE"/>
                </a:solidFill>
              </a:rPr>
              <a:t> </a:t>
            </a:r>
            <a:r>
              <a:rPr lang="es-ES" sz="1400" b="1" dirty="0" err="1">
                <a:solidFill>
                  <a:srgbClr val="004AAE"/>
                </a:solidFill>
              </a:rPr>
              <a:t>project</a:t>
            </a:r>
            <a:endParaRPr lang="es-ES" sz="1400" b="1" dirty="0">
              <a:solidFill>
                <a:srgbClr val="004AAE"/>
              </a:solidFill>
            </a:endParaRPr>
          </a:p>
        </p:txBody>
      </p:sp>
      <p:sp>
        <p:nvSpPr>
          <p:cNvPr id="52" name="CuadroTexto 51">
            <a:extLst>
              <a:ext uri="{FF2B5EF4-FFF2-40B4-BE49-F238E27FC236}">
                <a16:creationId xmlns:a16="http://schemas.microsoft.com/office/drawing/2014/main" id="{0E4DB75F-17A4-89C6-AFDA-ACE0084C1665}"/>
              </a:ext>
            </a:extLst>
          </p:cNvPr>
          <p:cNvSpPr txBox="1"/>
          <p:nvPr/>
        </p:nvSpPr>
        <p:spPr>
          <a:xfrm>
            <a:off x="7431631" y="3878580"/>
            <a:ext cx="2266951" cy="307777"/>
          </a:xfrm>
          <a:prstGeom prst="rect">
            <a:avLst/>
          </a:prstGeom>
          <a:noFill/>
        </p:spPr>
        <p:txBody>
          <a:bodyPr wrap="square" rtlCol="0">
            <a:spAutoFit/>
          </a:bodyPr>
          <a:lstStyle/>
          <a:p>
            <a:pPr algn="ctr"/>
            <a:r>
              <a:rPr lang="es-ES" sz="1400" dirty="0" err="1">
                <a:solidFill>
                  <a:srgbClr val="008036"/>
                </a:solidFill>
              </a:rPr>
              <a:t>Experience</a:t>
            </a:r>
            <a:r>
              <a:rPr lang="es-ES" sz="1400" dirty="0">
                <a:solidFill>
                  <a:srgbClr val="008036"/>
                </a:solidFill>
              </a:rPr>
              <a:t> and </a:t>
            </a:r>
            <a:r>
              <a:rPr lang="es-ES" sz="1400" dirty="0" err="1">
                <a:solidFill>
                  <a:srgbClr val="008036"/>
                </a:solidFill>
              </a:rPr>
              <a:t>strenghts</a:t>
            </a:r>
            <a:endParaRPr lang="es-ES" sz="1400" dirty="0">
              <a:solidFill>
                <a:srgbClr val="008036"/>
              </a:solidFill>
            </a:endParaRPr>
          </a:p>
        </p:txBody>
      </p:sp>
    </p:spTree>
    <p:extLst>
      <p:ext uri="{BB962C8B-B14F-4D97-AF65-F5344CB8AC3E}">
        <p14:creationId xmlns:p14="http://schemas.microsoft.com/office/powerpoint/2010/main" val="69559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4CE667-58AB-3C14-082C-2E67AF33D3E0}"/>
              </a:ext>
            </a:extLst>
          </p:cNvPr>
          <p:cNvSpPr txBox="1">
            <a:spLocks/>
          </p:cNvSpPr>
          <p:nvPr/>
        </p:nvSpPr>
        <p:spPr>
          <a:xfrm>
            <a:off x="3595020" y="795020"/>
            <a:ext cx="4239956" cy="563616"/>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spcBef>
                <a:spcPts val="135"/>
              </a:spcBef>
            </a:pPr>
            <a:r>
              <a:rPr lang="es-ES" kern="0" spc="165" dirty="0">
                <a:solidFill>
                  <a:srgbClr val="FF0000"/>
                </a:solidFill>
              </a:rPr>
              <a:t>WHAT IS A PITCH</a:t>
            </a:r>
            <a:r>
              <a:rPr lang="es-ES" kern="0" spc="220" dirty="0">
                <a:solidFill>
                  <a:srgbClr val="FF0000"/>
                </a:solidFill>
              </a:rPr>
              <a:t>?</a:t>
            </a:r>
          </a:p>
        </p:txBody>
      </p:sp>
      <p:sp>
        <p:nvSpPr>
          <p:cNvPr id="3" name="CuadroTexto 2">
            <a:extLst>
              <a:ext uri="{FF2B5EF4-FFF2-40B4-BE49-F238E27FC236}">
                <a16:creationId xmlns:a16="http://schemas.microsoft.com/office/drawing/2014/main" id="{49E21A64-DB61-AB2D-59E5-E773958C81E4}"/>
              </a:ext>
            </a:extLst>
          </p:cNvPr>
          <p:cNvSpPr txBox="1"/>
          <p:nvPr/>
        </p:nvSpPr>
        <p:spPr>
          <a:xfrm>
            <a:off x="990600" y="1514475"/>
            <a:ext cx="9448800" cy="4093428"/>
          </a:xfrm>
          <a:prstGeom prst="rect">
            <a:avLst/>
          </a:prstGeom>
          <a:noFill/>
        </p:spPr>
        <p:txBody>
          <a:bodyPr wrap="square" rtlCol="0">
            <a:spAutoFit/>
          </a:bodyPr>
          <a:lstStyle/>
          <a:p>
            <a:pPr algn="just"/>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 pitch is a special way to tell a story and </a:t>
            </a: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show your business idea to others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(like investors or potential partners). It helps you get </a:t>
            </a: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support and turn your dreams into reality. </a:t>
            </a:r>
            <a:endParaRPr lang="es-E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In your pitch, you'll talk about things like what problem your idea solves, how your idea is different from other similar things out there, and </a:t>
            </a: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how it can make people's lives better or easier.</a:t>
            </a:r>
            <a:endParaRPr lang="es-E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000" kern="100" dirty="0">
                <a:effectLst/>
                <a:latin typeface="Calibri" panose="020F0502020204030204" pitchFamily="34" charset="0"/>
                <a:ea typeface="Calibri" panose="020F0502020204030204" pitchFamily="34" charset="0"/>
                <a:cs typeface="Times New Roman" panose="02020603050405020304" pitchFamily="18" charset="0"/>
              </a:rPr>
              <a:t>You might also talk about how you're going to make money from your idea and how it can grow and become even more amazing over time.</a:t>
            </a:r>
          </a:p>
          <a:p>
            <a:pPr algn="just"/>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As a summary you will have to be able to answer the following questions about your business idea: WHAT?; WHO?; HOW? and HOW MUCH?</a:t>
            </a:r>
            <a:endParaRPr lang="es-E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81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1F74053-3262-D99D-F5E4-816C7364BA51}"/>
              </a:ext>
            </a:extLst>
          </p:cNvPr>
          <p:cNvSpPr txBox="1">
            <a:spLocks/>
          </p:cNvSpPr>
          <p:nvPr/>
        </p:nvSpPr>
        <p:spPr>
          <a:xfrm>
            <a:off x="1375866" y="455834"/>
            <a:ext cx="8678267" cy="537327"/>
          </a:xfrm>
          <a:prstGeom prst="rect">
            <a:avLst/>
          </a:prstGeom>
        </p:spPr>
        <p:txBody>
          <a:bodyPr vert="horz" wrap="square" lIns="0" tIns="0" rIns="0" bIns="0" rtlCol="0">
            <a:spAutoFit/>
          </a:bodyPr>
          <a:lstStyle>
            <a:lvl1pPr>
              <a:defRPr sz="3550" b="1" i="0">
                <a:solidFill>
                  <a:srgbClr val="006ED5"/>
                </a:solidFill>
                <a:latin typeface="Trebuchet MS"/>
                <a:ea typeface="+mj-ea"/>
                <a:cs typeface="Trebuchet MS"/>
              </a:defRPr>
            </a:lvl1pPr>
          </a:lstStyle>
          <a:p>
            <a:pPr marL="12700" marR="5080" algn="ctr">
              <a:lnSpc>
                <a:spcPts val="4500"/>
              </a:lnSpc>
            </a:pPr>
            <a:r>
              <a:rPr lang="es-ES" sz="3000" kern="0" spc="-135" dirty="0" err="1"/>
              <a:t>Rubric</a:t>
            </a:r>
            <a:r>
              <a:rPr lang="es-ES" sz="3000" kern="0" spc="-135" dirty="0"/>
              <a:t> </a:t>
            </a:r>
            <a:r>
              <a:rPr lang="es-ES" sz="3000" kern="0" spc="-135" dirty="0" err="1"/>
              <a:t>for</a:t>
            </a:r>
            <a:r>
              <a:rPr lang="es-ES" sz="3000" kern="0" spc="-135" dirty="0"/>
              <a:t> </a:t>
            </a:r>
            <a:r>
              <a:rPr lang="es-ES" sz="3000" kern="0" spc="-135" dirty="0" err="1"/>
              <a:t>evaluating</a:t>
            </a:r>
            <a:r>
              <a:rPr lang="es-ES" sz="3000" kern="0" spc="-135" dirty="0"/>
              <a:t> </a:t>
            </a:r>
            <a:r>
              <a:rPr lang="es-ES" sz="3000" kern="0" spc="-135" dirty="0" err="1"/>
              <a:t>student’s</a:t>
            </a:r>
            <a:r>
              <a:rPr lang="es-ES" sz="3000" kern="0" spc="-135" dirty="0"/>
              <a:t> pitches</a:t>
            </a:r>
            <a:endParaRPr lang="es-ES" sz="3000" kern="0" spc="-165" dirty="0"/>
          </a:p>
        </p:txBody>
      </p:sp>
      <p:sp>
        <p:nvSpPr>
          <p:cNvPr id="3" name="CuadroTexto 2">
            <a:extLst>
              <a:ext uri="{FF2B5EF4-FFF2-40B4-BE49-F238E27FC236}">
                <a16:creationId xmlns:a16="http://schemas.microsoft.com/office/drawing/2014/main" id="{272DA10E-8FEC-4F72-4F98-87F27AD46058}"/>
              </a:ext>
            </a:extLst>
          </p:cNvPr>
          <p:cNvSpPr txBox="1"/>
          <p:nvPr/>
        </p:nvSpPr>
        <p:spPr>
          <a:xfrm>
            <a:off x="1295400" y="2415651"/>
            <a:ext cx="4495800" cy="369332"/>
          </a:xfrm>
          <a:prstGeom prst="rect">
            <a:avLst/>
          </a:prstGeom>
          <a:noFill/>
        </p:spPr>
        <p:txBody>
          <a:bodyPr wrap="square" rtlCol="0">
            <a:spAutoFit/>
          </a:bodyPr>
          <a:lstStyle/>
          <a:p>
            <a:r>
              <a:rPr lang="es-ES" dirty="0"/>
              <a:t>Clear and </a:t>
            </a:r>
            <a:r>
              <a:rPr lang="es-ES" dirty="0" err="1"/>
              <a:t>well-structured</a:t>
            </a:r>
            <a:r>
              <a:rPr lang="es-ES" dirty="0"/>
              <a:t> </a:t>
            </a:r>
            <a:r>
              <a:rPr lang="es-ES" dirty="0" err="1"/>
              <a:t>presentation</a:t>
            </a:r>
            <a:endParaRPr lang="es-ES" dirty="0"/>
          </a:p>
        </p:txBody>
      </p:sp>
      <p:pic>
        <p:nvPicPr>
          <p:cNvPr id="6" name="Imagen 5">
            <a:extLst>
              <a:ext uri="{FF2B5EF4-FFF2-40B4-BE49-F238E27FC236}">
                <a16:creationId xmlns:a16="http://schemas.microsoft.com/office/drawing/2014/main" id="{732A564B-9B63-233A-161F-646343622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0" y="3615632"/>
            <a:ext cx="2286000" cy="495637"/>
          </a:xfrm>
          <a:prstGeom prst="rect">
            <a:avLst/>
          </a:prstGeom>
        </p:spPr>
      </p:pic>
      <p:pic>
        <p:nvPicPr>
          <p:cNvPr id="8" name="Imagen 7">
            <a:extLst>
              <a:ext uri="{FF2B5EF4-FFF2-40B4-BE49-F238E27FC236}">
                <a16:creationId xmlns:a16="http://schemas.microsoft.com/office/drawing/2014/main" id="{F5A23BC7-AD1A-0C80-568E-54914E4D0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010" y="3018998"/>
            <a:ext cx="2286000" cy="453172"/>
          </a:xfrm>
          <a:prstGeom prst="rect">
            <a:avLst/>
          </a:prstGeom>
        </p:spPr>
      </p:pic>
      <p:pic>
        <p:nvPicPr>
          <p:cNvPr id="10" name="Imagen 9">
            <a:extLst>
              <a:ext uri="{FF2B5EF4-FFF2-40B4-BE49-F238E27FC236}">
                <a16:creationId xmlns:a16="http://schemas.microsoft.com/office/drawing/2014/main" id="{4D9F91C4-08E6-65DC-A78C-6C173A05A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389429"/>
            <a:ext cx="2286000" cy="471237"/>
          </a:xfrm>
          <a:prstGeom prst="rect">
            <a:avLst/>
          </a:prstGeom>
        </p:spPr>
      </p:pic>
      <p:sp>
        <p:nvSpPr>
          <p:cNvPr id="11" name="CuadroTexto 10">
            <a:extLst>
              <a:ext uri="{FF2B5EF4-FFF2-40B4-BE49-F238E27FC236}">
                <a16:creationId xmlns:a16="http://schemas.microsoft.com/office/drawing/2014/main" id="{050F3061-3D0D-27EE-8E31-08223EA9344C}"/>
              </a:ext>
            </a:extLst>
          </p:cNvPr>
          <p:cNvSpPr txBox="1"/>
          <p:nvPr/>
        </p:nvSpPr>
        <p:spPr>
          <a:xfrm>
            <a:off x="1295400" y="3060918"/>
            <a:ext cx="4495800" cy="369332"/>
          </a:xfrm>
          <a:prstGeom prst="rect">
            <a:avLst/>
          </a:prstGeom>
          <a:noFill/>
        </p:spPr>
        <p:txBody>
          <a:bodyPr wrap="square" rtlCol="0">
            <a:spAutoFit/>
          </a:bodyPr>
          <a:lstStyle/>
          <a:p>
            <a:r>
              <a:rPr lang="es-ES" dirty="0" err="1"/>
              <a:t>Quality</a:t>
            </a:r>
            <a:r>
              <a:rPr lang="es-ES" dirty="0"/>
              <a:t> </a:t>
            </a:r>
            <a:r>
              <a:rPr lang="es-ES" dirty="0" err="1"/>
              <a:t>of</a:t>
            </a:r>
            <a:r>
              <a:rPr lang="es-ES" dirty="0"/>
              <a:t> </a:t>
            </a:r>
            <a:r>
              <a:rPr lang="es-ES" dirty="0" err="1"/>
              <a:t>the</a:t>
            </a:r>
            <a:r>
              <a:rPr lang="es-ES" dirty="0"/>
              <a:t> </a:t>
            </a:r>
            <a:r>
              <a:rPr lang="es-ES" dirty="0" err="1"/>
              <a:t>information</a:t>
            </a:r>
            <a:r>
              <a:rPr lang="es-ES" dirty="0"/>
              <a:t> </a:t>
            </a:r>
            <a:r>
              <a:rPr lang="es-ES" dirty="0" err="1"/>
              <a:t>presented</a:t>
            </a:r>
            <a:endParaRPr lang="es-ES" dirty="0"/>
          </a:p>
        </p:txBody>
      </p:sp>
      <p:sp>
        <p:nvSpPr>
          <p:cNvPr id="12" name="CuadroTexto 11">
            <a:extLst>
              <a:ext uri="{FF2B5EF4-FFF2-40B4-BE49-F238E27FC236}">
                <a16:creationId xmlns:a16="http://schemas.microsoft.com/office/drawing/2014/main" id="{129B9152-1AEF-CF53-FBB1-AB30BC838756}"/>
              </a:ext>
            </a:extLst>
          </p:cNvPr>
          <p:cNvSpPr txBox="1"/>
          <p:nvPr/>
        </p:nvSpPr>
        <p:spPr>
          <a:xfrm>
            <a:off x="1313180" y="3753046"/>
            <a:ext cx="5087620" cy="369332"/>
          </a:xfrm>
          <a:prstGeom prst="rect">
            <a:avLst/>
          </a:prstGeom>
          <a:noFill/>
        </p:spPr>
        <p:txBody>
          <a:bodyPr wrap="square" rtlCol="0">
            <a:spAutoFit/>
          </a:bodyPr>
          <a:lstStyle/>
          <a:p>
            <a:r>
              <a:rPr lang="es-ES" dirty="0" err="1"/>
              <a:t>Ability</a:t>
            </a:r>
            <a:r>
              <a:rPr lang="es-ES" dirty="0"/>
              <a:t> </a:t>
            </a:r>
            <a:r>
              <a:rPr lang="es-ES" dirty="0" err="1"/>
              <a:t>to</a:t>
            </a:r>
            <a:r>
              <a:rPr lang="es-ES" dirty="0"/>
              <a:t> </a:t>
            </a:r>
            <a:r>
              <a:rPr lang="es-ES" dirty="0" err="1"/>
              <a:t>answer</a:t>
            </a:r>
            <a:r>
              <a:rPr lang="es-ES" dirty="0"/>
              <a:t> </a:t>
            </a:r>
            <a:r>
              <a:rPr lang="es-ES" dirty="0" err="1"/>
              <a:t>questions</a:t>
            </a:r>
            <a:r>
              <a:rPr lang="es-ES" dirty="0"/>
              <a:t> after </a:t>
            </a:r>
            <a:r>
              <a:rPr lang="es-ES" dirty="0" err="1"/>
              <a:t>the</a:t>
            </a:r>
            <a:r>
              <a:rPr lang="es-ES" dirty="0"/>
              <a:t> </a:t>
            </a:r>
            <a:r>
              <a:rPr lang="es-ES" dirty="0" err="1"/>
              <a:t>presenttion</a:t>
            </a:r>
            <a:endParaRPr lang="es-ES" dirty="0"/>
          </a:p>
        </p:txBody>
      </p:sp>
      <p:pic>
        <p:nvPicPr>
          <p:cNvPr id="13" name="Imagen 12">
            <a:extLst>
              <a:ext uri="{FF2B5EF4-FFF2-40B4-BE49-F238E27FC236}">
                <a16:creationId xmlns:a16="http://schemas.microsoft.com/office/drawing/2014/main" id="{75DCDF2E-503C-6277-7FBD-CFC4622CA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254733"/>
            <a:ext cx="2286000" cy="453172"/>
          </a:xfrm>
          <a:prstGeom prst="rect">
            <a:avLst/>
          </a:prstGeom>
        </p:spPr>
      </p:pic>
      <p:sp>
        <p:nvSpPr>
          <p:cNvPr id="14" name="CuadroTexto 13">
            <a:extLst>
              <a:ext uri="{FF2B5EF4-FFF2-40B4-BE49-F238E27FC236}">
                <a16:creationId xmlns:a16="http://schemas.microsoft.com/office/drawing/2014/main" id="{0DF42C7A-D8D7-1E15-56C7-DB89E00D6871}"/>
              </a:ext>
            </a:extLst>
          </p:cNvPr>
          <p:cNvSpPr txBox="1"/>
          <p:nvPr/>
        </p:nvSpPr>
        <p:spPr>
          <a:xfrm>
            <a:off x="1295400" y="4421743"/>
            <a:ext cx="5087620" cy="369332"/>
          </a:xfrm>
          <a:prstGeom prst="rect">
            <a:avLst/>
          </a:prstGeom>
          <a:noFill/>
        </p:spPr>
        <p:txBody>
          <a:bodyPr wrap="square" rtlCol="0">
            <a:spAutoFit/>
          </a:bodyPr>
          <a:lstStyle/>
          <a:p>
            <a:r>
              <a:rPr lang="es-ES" dirty="0" err="1"/>
              <a:t>Originality</a:t>
            </a:r>
            <a:r>
              <a:rPr lang="es-ES" dirty="0"/>
              <a:t> and </a:t>
            </a:r>
            <a:r>
              <a:rPr lang="es-ES" dirty="0" err="1"/>
              <a:t>creativity</a:t>
            </a:r>
            <a:endParaRPr lang="es-ES" dirty="0"/>
          </a:p>
        </p:txBody>
      </p:sp>
      <p:sp>
        <p:nvSpPr>
          <p:cNvPr id="15" name="object 2">
            <a:extLst>
              <a:ext uri="{FF2B5EF4-FFF2-40B4-BE49-F238E27FC236}">
                <a16:creationId xmlns:a16="http://schemas.microsoft.com/office/drawing/2014/main" id="{F26C7EB2-FC0E-9FE3-4486-18336B937207}"/>
              </a:ext>
            </a:extLst>
          </p:cNvPr>
          <p:cNvSpPr txBox="1">
            <a:spLocks/>
          </p:cNvSpPr>
          <p:nvPr/>
        </p:nvSpPr>
        <p:spPr>
          <a:xfrm>
            <a:off x="1406346" y="1711906"/>
            <a:ext cx="2815134" cy="491738"/>
          </a:xfrm>
          <a:prstGeom prst="rect">
            <a:avLst/>
          </a:prstGeom>
        </p:spPr>
        <p:txBody>
          <a:bodyPr vert="horz" wrap="square" lIns="0" tIns="0" rIns="0" bIns="0" rtlCol="0">
            <a:spAutoFit/>
          </a:bodyPr>
          <a:lstStyle>
            <a:lvl1pPr>
              <a:defRPr sz="3550" b="1" i="0">
                <a:solidFill>
                  <a:srgbClr val="006ED5"/>
                </a:solidFill>
                <a:latin typeface="Trebuchet MS"/>
                <a:ea typeface="+mj-ea"/>
                <a:cs typeface="Trebuchet MS"/>
              </a:defRPr>
            </a:lvl1pPr>
          </a:lstStyle>
          <a:p>
            <a:pPr marL="12700" marR="5080">
              <a:lnSpc>
                <a:spcPts val="4500"/>
              </a:lnSpc>
            </a:pPr>
            <a:r>
              <a:rPr lang="es-ES" sz="2000" kern="0" spc="-135" dirty="0" err="1">
                <a:solidFill>
                  <a:srgbClr val="00B050"/>
                </a:solidFill>
              </a:rPr>
              <a:t>Criteria</a:t>
            </a:r>
            <a:endParaRPr lang="es-ES" sz="2000" kern="0" spc="-165" dirty="0">
              <a:solidFill>
                <a:srgbClr val="00B050"/>
              </a:solidFill>
            </a:endParaRPr>
          </a:p>
        </p:txBody>
      </p:sp>
      <p:sp>
        <p:nvSpPr>
          <p:cNvPr id="16" name="object 2">
            <a:extLst>
              <a:ext uri="{FF2B5EF4-FFF2-40B4-BE49-F238E27FC236}">
                <a16:creationId xmlns:a16="http://schemas.microsoft.com/office/drawing/2014/main" id="{B5E111C2-999A-D9E7-122B-BA7E85AFC131}"/>
              </a:ext>
            </a:extLst>
          </p:cNvPr>
          <p:cNvSpPr txBox="1">
            <a:spLocks/>
          </p:cNvSpPr>
          <p:nvPr/>
        </p:nvSpPr>
        <p:spPr>
          <a:xfrm>
            <a:off x="7367270" y="1680181"/>
            <a:ext cx="2815134" cy="491738"/>
          </a:xfrm>
          <a:prstGeom prst="rect">
            <a:avLst/>
          </a:prstGeom>
        </p:spPr>
        <p:txBody>
          <a:bodyPr vert="horz" wrap="square" lIns="0" tIns="0" rIns="0" bIns="0" rtlCol="0">
            <a:spAutoFit/>
          </a:bodyPr>
          <a:lstStyle>
            <a:lvl1pPr>
              <a:defRPr sz="3550" b="1" i="0">
                <a:solidFill>
                  <a:srgbClr val="006ED5"/>
                </a:solidFill>
                <a:latin typeface="Trebuchet MS"/>
                <a:ea typeface="+mj-ea"/>
                <a:cs typeface="Trebuchet MS"/>
              </a:defRPr>
            </a:lvl1pPr>
          </a:lstStyle>
          <a:p>
            <a:pPr marL="12700" marR="5080">
              <a:lnSpc>
                <a:spcPts val="4500"/>
              </a:lnSpc>
            </a:pPr>
            <a:r>
              <a:rPr lang="es-ES" sz="2000" kern="0" spc="-135" dirty="0">
                <a:solidFill>
                  <a:srgbClr val="00B050"/>
                </a:solidFill>
              </a:rPr>
              <a:t>Score</a:t>
            </a:r>
            <a:endParaRPr lang="es-ES" sz="2000" kern="0" spc="-165" dirty="0">
              <a:solidFill>
                <a:srgbClr val="00B050"/>
              </a:solidFill>
            </a:endParaRPr>
          </a:p>
        </p:txBody>
      </p:sp>
    </p:spTree>
    <p:extLst>
      <p:ext uri="{BB962C8B-B14F-4D97-AF65-F5344CB8AC3E}">
        <p14:creationId xmlns:p14="http://schemas.microsoft.com/office/powerpoint/2010/main" val="205076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18AC8A5D-6278-9017-D0EB-6EB5E72AAC66}"/>
              </a:ext>
            </a:extLst>
          </p:cNvPr>
          <p:cNvGrpSpPr/>
          <p:nvPr/>
        </p:nvGrpSpPr>
        <p:grpSpPr>
          <a:xfrm>
            <a:off x="838201" y="1285875"/>
            <a:ext cx="9677400" cy="3971569"/>
            <a:chOff x="1390649" y="2171700"/>
            <a:chExt cx="2762250" cy="2409825"/>
          </a:xfrm>
          <a:solidFill>
            <a:schemeClr val="bg1"/>
          </a:solidFill>
        </p:grpSpPr>
        <p:sp>
          <p:nvSpPr>
            <p:cNvPr id="4" name="object 4">
              <a:extLst>
                <a:ext uri="{FF2B5EF4-FFF2-40B4-BE49-F238E27FC236}">
                  <a16:creationId xmlns:a16="http://schemas.microsoft.com/office/drawing/2014/main" id="{559DBAC7-1E7D-BBD3-FB65-EAADA24240F2}"/>
                </a:ext>
              </a:extLst>
            </p:cNvPr>
            <p:cNvSpPr/>
            <p:nvPr/>
          </p:nvSpPr>
          <p:spPr>
            <a:xfrm>
              <a:off x="1395412" y="2176462"/>
              <a:ext cx="2752725" cy="2400300"/>
            </a:xfrm>
            <a:custGeom>
              <a:avLst/>
              <a:gdLst/>
              <a:ahLst/>
              <a:cxnLst/>
              <a:rect l="l" t="t" r="r" b="b"/>
              <a:pathLst>
                <a:path w="2752725" h="2400300">
                  <a:moveTo>
                    <a:pt x="2703777" y="2400299"/>
                  </a:moveTo>
                  <a:lnTo>
                    <a:pt x="48947" y="2400299"/>
                  </a:lnTo>
                  <a:lnTo>
                    <a:pt x="45540" y="2399964"/>
                  </a:lnTo>
                  <a:lnTo>
                    <a:pt x="10739" y="2379876"/>
                  </a:lnTo>
                  <a:lnTo>
                    <a:pt x="0" y="2351351"/>
                  </a:lnTo>
                  <a:lnTo>
                    <a:pt x="0" y="2347912"/>
                  </a:lnTo>
                  <a:lnTo>
                    <a:pt x="0" y="48947"/>
                  </a:lnTo>
                  <a:lnTo>
                    <a:pt x="17776" y="12911"/>
                  </a:lnTo>
                  <a:lnTo>
                    <a:pt x="48947" y="0"/>
                  </a:lnTo>
                  <a:lnTo>
                    <a:pt x="2703777" y="0"/>
                  </a:lnTo>
                  <a:lnTo>
                    <a:pt x="2739813" y="17776"/>
                  </a:lnTo>
                  <a:lnTo>
                    <a:pt x="2752724" y="48947"/>
                  </a:lnTo>
                  <a:lnTo>
                    <a:pt x="2752724" y="2351351"/>
                  </a:lnTo>
                  <a:lnTo>
                    <a:pt x="2734948" y="2387387"/>
                  </a:lnTo>
                  <a:lnTo>
                    <a:pt x="2707183" y="2399964"/>
                  </a:lnTo>
                  <a:lnTo>
                    <a:pt x="2703777" y="2400299"/>
                  </a:lnTo>
                  <a:close/>
                </a:path>
              </a:pathLst>
            </a:custGeom>
            <a:grpFill/>
            <a:ln w="38100">
              <a:solidFill>
                <a:srgbClr val="FF0000"/>
              </a:solidFill>
            </a:ln>
          </p:spPr>
          <p:txBody>
            <a:bodyPr wrap="square" lIns="0" tIns="0" rIns="0" bIns="0" rtlCol="0"/>
            <a:lstStyle/>
            <a:p>
              <a:endParaRPr/>
            </a:p>
          </p:txBody>
        </p:sp>
        <p:sp>
          <p:nvSpPr>
            <p:cNvPr id="5" name="object 5">
              <a:extLst>
                <a:ext uri="{FF2B5EF4-FFF2-40B4-BE49-F238E27FC236}">
                  <a16:creationId xmlns:a16="http://schemas.microsoft.com/office/drawing/2014/main" id="{0CF338AF-DD4F-A218-3F3B-2A8397BEE1A0}"/>
                </a:ext>
              </a:extLst>
            </p:cNvPr>
            <p:cNvSpPr/>
            <p:nvPr/>
          </p:nvSpPr>
          <p:spPr>
            <a:xfrm>
              <a:off x="1395412" y="2176462"/>
              <a:ext cx="2752725" cy="2400300"/>
            </a:xfrm>
            <a:custGeom>
              <a:avLst/>
              <a:gdLst/>
              <a:ahLst/>
              <a:cxnLst/>
              <a:rect l="l" t="t" r="r" b="b"/>
              <a:pathLst>
                <a:path w="2752725" h="2400300">
                  <a:moveTo>
                    <a:pt x="0" y="23479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2387" y="0"/>
                  </a:lnTo>
                  <a:lnTo>
                    <a:pt x="2700337" y="0"/>
                  </a:lnTo>
                  <a:lnTo>
                    <a:pt x="2703777" y="0"/>
                  </a:lnTo>
                  <a:lnTo>
                    <a:pt x="2707183" y="335"/>
                  </a:lnTo>
                  <a:lnTo>
                    <a:pt x="2741984" y="20422"/>
                  </a:lnTo>
                  <a:lnTo>
                    <a:pt x="2743895" y="23282"/>
                  </a:lnTo>
                  <a:lnTo>
                    <a:pt x="2745806" y="26142"/>
                  </a:lnTo>
                  <a:lnTo>
                    <a:pt x="2752724" y="52387"/>
                  </a:lnTo>
                  <a:lnTo>
                    <a:pt x="2752724" y="2347912"/>
                  </a:lnTo>
                  <a:lnTo>
                    <a:pt x="2743895" y="2377016"/>
                  </a:lnTo>
                  <a:lnTo>
                    <a:pt x="2741984" y="2379876"/>
                  </a:lnTo>
                  <a:lnTo>
                    <a:pt x="2707183" y="2399964"/>
                  </a:lnTo>
                  <a:lnTo>
                    <a:pt x="2700337" y="2400299"/>
                  </a:lnTo>
                  <a:lnTo>
                    <a:pt x="52387" y="2400299"/>
                  </a:lnTo>
                  <a:lnTo>
                    <a:pt x="15343" y="2384955"/>
                  </a:lnTo>
                  <a:lnTo>
                    <a:pt x="8828" y="2377016"/>
                  </a:lnTo>
                  <a:lnTo>
                    <a:pt x="6917" y="2374156"/>
                  </a:lnTo>
                  <a:lnTo>
                    <a:pt x="5304" y="2371137"/>
                  </a:lnTo>
                  <a:lnTo>
                    <a:pt x="3987" y="2367959"/>
                  </a:lnTo>
                  <a:lnTo>
                    <a:pt x="2671" y="2364781"/>
                  </a:lnTo>
                  <a:lnTo>
                    <a:pt x="1677" y="2361505"/>
                  </a:lnTo>
                  <a:lnTo>
                    <a:pt x="1006" y="2358132"/>
                  </a:lnTo>
                  <a:lnTo>
                    <a:pt x="335" y="2354758"/>
                  </a:lnTo>
                  <a:lnTo>
                    <a:pt x="0" y="2351351"/>
                  </a:lnTo>
                  <a:lnTo>
                    <a:pt x="0" y="2347912"/>
                  </a:lnTo>
                  <a:close/>
                </a:path>
              </a:pathLst>
            </a:custGeom>
            <a:grpFill/>
            <a:ln w="38100">
              <a:solidFill>
                <a:srgbClr val="FF0000"/>
              </a:solidFill>
            </a:ln>
          </p:spPr>
          <p:txBody>
            <a:bodyPr wrap="square" lIns="0" tIns="0" rIns="0" bIns="0" rtlCol="0"/>
            <a:lstStyle/>
            <a:p>
              <a:endParaRPr/>
            </a:p>
          </p:txBody>
        </p:sp>
      </p:grpSp>
      <p:sp>
        <p:nvSpPr>
          <p:cNvPr id="2" name="object 2">
            <a:extLst>
              <a:ext uri="{FF2B5EF4-FFF2-40B4-BE49-F238E27FC236}">
                <a16:creationId xmlns:a16="http://schemas.microsoft.com/office/drawing/2014/main" id="{C8F20AC7-791A-C87A-A11F-C0DB3500F398}"/>
              </a:ext>
            </a:extLst>
          </p:cNvPr>
          <p:cNvSpPr txBox="1">
            <a:spLocks/>
          </p:cNvSpPr>
          <p:nvPr/>
        </p:nvSpPr>
        <p:spPr>
          <a:xfrm>
            <a:off x="685800" y="447675"/>
            <a:ext cx="10226179" cy="537327"/>
          </a:xfrm>
          <a:prstGeom prst="rect">
            <a:avLst/>
          </a:prstGeom>
        </p:spPr>
        <p:txBody>
          <a:bodyPr vert="horz" wrap="square" lIns="0" tIns="0" rIns="0" bIns="0" rtlCol="0">
            <a:spAutoFit/>
          </a:bodyPr>
          <a:lstStyle>
            <a:lvl1pPr>
              <a:defRPr sz="3550" b="1" i="0">
                <a:solidFill>
                  <a:srgbClr val="006ED5"/>
                </a:solidFill>
                <a:latin typeface="Trebuchet MS"/>
                <a:ea typeface="+mj-ea"/>
                <a:cs typeface="Trebuchet MS"/>
              </a:defRPr>
            </a:lvl1pPr>
          </a:lstStyle>
          <a:p>
            <a:pPr marL="12700" marR="5080" algn="ctr">
              <a:lnSpc>
                <a:spcPts val="4500"/>
              </a:lnSpc>
            </a:pPr>
            <a:r>
              <a:rPr lang="es-ES" sz="3000" kern="0" spc="80" dirty="0" err="1"/>
              <a:t>Tips</a:t>
            </a:r>
            <a:r>
              <a:rPr lang="es-ES" sz="3000" kern="0" spc="80" dirty="0"/>
              <a:t> </a:t>
            </a:r>
            <a:r>
              <a:rPr lang="es-ES" sz="3000" kern="0" spc="80" dirty="0" err="1"/>
              <a:t>to</a:t>
            </a:r>
            <a:r>
              <a:rPr lang="es-ES" sz="3000" kern="0" spc="80" dirty="0"/>
              <a:t> </a:t>
            </a:r>
            <a:r>
              <a:rPr lang="es-ES" sz="3000" kern="0" spc="80" dirty="0" err="1"/>
              <a:t>make</a:t>
            </a:r>
            <a:r>
              <a:rPr lang="es-ES" sz="3000" kern="0" spc="80" dirty="0"/>
              <a:t> </a:t>
            </a:r>
            <a:r>
              <a:rPr lang="es-ES" sz="3000" kern="0" spc="80" dirty="0" err="1"/>
              <a:t>an</a:t>
            </a:r>
            <a:r>
              <a:rPr lang="es-ES" sz="3000" kern="0" spc="80" dirty="0"/>
              <a:t> </a:t>
            </a:r>
            <a:r>
              <a:rPr lang="es-ES" sz="3000" kern="0" spc="80" dirty="0" err="1"/>
              <a:t>excellent</a:t>
            </a:r>
            <a:r>
              <a:rPr lang="es-ES" sz="3000" kern="0" spc="80" dirty="0"/>
              <a:t> </a:t>
            </a:r>
            <a:r>
              <a:rPr lang="es-ES" sz="3000" kern="0" spc="80" dirty="0" err="1"/>
              <a:t>presentation</a:t>
            </a:r>
            <a:endParaRPr lang="es-ES" sz="3000" kern="0" spc="-135" dirty="0"/>
          </a:p>
        </p:txBody>
      </p:sp>
      <p:sp>
        <p:nvSpPr>
          <p:cNvPr id="6" name="CuadroTexto 5">
            <a:extLst>
              <a:ext uri="{FF2B5EF4-FFF2-40B4-BE49-F238E27FC236}">
                <a16:creationId xmlns:a16="http://schemas.microsoft.com/office/drawing/2014/main" id="{C6FAA2FB-4022-4DE8-D3A6-0ACF5F3274DC}"/>
              </a:ext>
            </a:extLst>
          </p:cNvPr>
          <p:cNvSpPr txBox="1"/>
          <p:nvPr/>
        </p:nvSpPr>
        <p:spPr>
          <a:xfrm>
            <a:off x="1295400" y="1666875"/>
            <a:ext cx="8382000" cy="1754326"/>
          </a:xfrm>
          <a:prstGeom prst="rect">
            <a:avLst/>
          </a:prstGeom>
          <a:noFill/>
        </p:spPr>
        <p:txBody>
          <a:bodyPr wrap="square" rtlCol="0">
            <a:spAutoFit/>
          </a:bodyPr>
          <a:lstStyle/>
          <a:p>
            <a:r>
              <a:rPr lang="es-ES" dirty="0" err="1"/>
              <a:t>To</a:t>
            </a:r>
            <a:r>
              <a:rPr lang="es-ES" dirty="0"/>
              <a:t> </a:t>
            </a:r>
            <a:r>
              <a:rPr lang="es-ES" dirty="0" err="1"/>
              <a:t>make</a:t>
            </a:r>
            <a:r>
              <a:rPr lang="es-ES" dirty="0"/>
              <a:t> </a:t>
            </a:r>
            <a:r>
              <a:rPr lang="es-ES" dirty="0" err="1"/>
              <a:t>an</a:t>
            </a:r>
            <a:r>
              <a:rPr lang="es-ES" dirty="0"/>
              <a:t> </a:t>
            </a:r>
            <a:r>
              <a:rPr lang="es-ES" dirty="0" err="1"/>
              <a:t>excellent</a:t>
            </a:r>
            <a:r>
              <a:rPr lang="es-ES" dirty="0"/>
              <a:t> </a:t>
            </a:r>
            <a:r>
              <a:rPr lang="es-ES" dirty="0" err="1"/>
              <a:t>presentation</a:t>
            </a:r>
            <a:r>
              <a:rPr lang="es-ES" dirty="0"/>
              <a:t>, </a:t>
            </a:r>
            <a:r>
              <a:rPr lang="es-ES" dirty="0" err="1"/>
              <a:t>remember</a:t>
            </a:r>
            <a:r>
              <a:rPr lang="es-ES" dirty="0"/>
              <a:t> </a:t>
            </a:r>
            <a:r>
              <a:rPr lang="es-ES" dirty="0" err="1"/>
              <a:t>these</a:t>
            </a:r>
            <a:r>
              <a:rPr lang="es-ES" dirty="0"/>
              <a:t> 4 </a:t>
            </a:r>
            <a:r>
              <a:rPr lang="es-ES" dirty="0" err="1"/>
              <a:t>things</a:t>
            </a:r>
            <a:r>
              <a:rPr lang="es-ES" dirty="0"/>
              <a:t>:</a:t>
            </a:r>
          </a:p>
          <a:p>
            <a:endParaRPr lang="es-ES" dirty="0"/>
          </a:p>
          <a:p>
            <a:r>
              <a:rPr lang="es-ES" dirty="0"/>
              <a:t>1. </a:t>
            </a:r>
            <a:r>
              <a:rPr lang="es-ES" dirty="0" err="1"/>
              <a:t>Know</a:t>
            </a:r>
            <a:r>
              <a:rPr lang="es-ES" dirty="0"/>
              <a:t> </a:t>
            </a:r>
            <a:r>
              <a:rPr lang="es-ES" dirty="0" err="1"/>
              <a:t>your</a:t>
            </a:r>
            <a:r>
              <a:rPr lang="es-ES" dirty="0"/>
              <a:t> idea/</a:t>
            </a:r>
            <a:r>
              <a:rPr lang="es-ES" dirty="0" err="1"/>
              <a:t>business</a:t>
            </a:r>
            <a:r>
              <a:rPr lang="es-ES" dirty="0"/>
              <a:t> and </a:t>
            </a:r>
            <a:r>
              <a:rPr lang="es-ES" dirty="0" err="1"/>
              <a:t>your</a:t>
            </a:r>
            <a:r>
              <a:rPr lang="es-ES" dirty="0"/>
              <a:t> </a:t>
            </a:r>
            <a:r>
              <a:rPr lang="es-ES" dirty="0" err="1"/>
              <a:t>presentation</a:t>
            </a:r>
            <a:r>
              <a:rPr lang="es-ES" dirty="0"/>
              <a:t> </a:t>
            </a:r>
            <a:r>
              <a:rPr lang="es-ES" dirty="0" err="1"/>
              <a:t>well</a:t>
            </a:r>
            <a:r>
              <a:rPr lang="es-ES" dirty="0"/>
              <a:t>.</a:t>
            </a:r>
          </a:p>
          <a:p>
            <a:r>
              <a:rPr lang="es-ES" dirty="0"/>
              <a:t>2. Try </a:t>
            </a:r>
            <a:r>
              <a:rPr lang="es-ES" dirty="0" err="1"/>
              <a:t>to</a:t>
            </a:r>
            <a:r>
              <a:rPr lang="es-ES" dirty="0"/>
              <a:t> </a:t>
            </a:r>
            <a:r>
              <a:rPr lang="es-ES" dirty="0" err="1"/>
              <a:t>explain</a:t>
            </a:r>
            <a:r>
              <a:rPr lang="es-ES" dirty="0"/>
              <a:t> </a:t>
            </a:r>
            <a:r>
              <a:rPr lang="es-ES" dirty="0" err="1"/>
              <a:t>key</a:t>
            </a:r>
            <a:r>
              <a:rPr lang="es-ES" dirty="0"/>
              <a:t> ideas </a:t>
            </a:r>
            <a:r>
              <a:rPr lang="es-ES" dirty="0" err="1"/>
              <a:t>well</a:t>
            </a:r>
            <a:endParaRPr lang="es-ES" dirty="0"/>
          </a:p>
          <a:p>
            <a:r>
              <a:rPr lang="es-ES" dirty="0"/>
              <a:t>3. Use </a:t>
            </a:r>
            <a:r>
              <a:rPr lang="es-ES" dirty="0" err="1"/>
              <a:t>relevant</a:t>
            </a:r>
            <a:r>
              <a:rPr lang="es-ES" dirty="0"/>
              <a:t> and </a:t>
            </a:r>
            <a:r>
              <a:rPr lang="es-ES" dirty="0" err="1"/>
              <a:t>attractive</a:t>
            </a:r>
            <a:r>
              <a:rPr lang="es-ES" dirty="0"/>
              <a:t> </a:t>
            </a:r>
            <a:r>
              <a:rPr lang="es-ES" dirty="0" err="1"/>
              <a:t>images</a:t>
            </a:r>
            <a:r>
              <a:rPr lang="es-ES" dirty="0"/>
              <a:t> and </a:t>
            </a:r>
            <a:r>
              <a:rPr lang="es-ES" dirty="0" err="1"/>
              <a:t>graphics</a:t>
            </a:r>
            <a:endParaRPr lang="es-ES" dirty="0"/>
          </a:p>
          <a:p>
            <a:r>
              <a:rPr lang="es-ES" dirty="0"/>
              <a:t>4. Show </a:t>
            </a:r>
            <a:r>
              <a:rPr lang="es-ES" dirty="0" err="1"/>
              <a:t>enthusiasm</a:t>
            </a:r>
            <a:r>
              <a:rPr lang="es-ES" dirty="0"/>
              <a:t> and </a:t>
            </a:r>
            <a:r>
              <a:rPr lang="es-ES" dirty="0" err="1"/>
              <a:t>passion</a:t>
            </a:r>
            <a:r>
              <a:rPr lang="es-ES" dirty="0"/>
              <a:t>!!</a:t>
            </a:r>
          </a:p>
        </p:txBody>
      </p:sp>
      <p:pic>
        <p:nvPicPr>
          <p:cNvPr id="8" name="Imagen 7">
            <a:extLst>
              <a:ext uri="{FF2B5EF4-FFF2-40B4-BE49-F238E27FC236}">
                <a16:creationId xmlns:a16="http://schemas.microsoft.com/office/drawing/2014/main" id="{E1D6F163-A542-626C-2C3E-9ABF6DE7D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1514475"/>
            <a:ext cx="1280856" cy="1409700"/>
          </a:xfrm>
          <a:prstGeom prst="rect">
            <a:avLst/>
          </a:prstGeom>
        </p:spPr>
      </p:pic>
    </p:spTree>
    <p:extLst>
      <p:ext uri="{BB962C8B-B14F-4D97-AF65-F5344CB8AC3E}">
        <p14:creationId xmlns:p14="http://schemas.microsoft.com/office/powerpoint/2010/main" val="373427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A839738-478E-F366-30E2-9099C0732708}"/>
              </a:ext>
            </a:extLst>
          </p:cNvPr>
          <p:cNvGrpSpPr/>
          <p:nvPr/>
        </p:nvGrpSpPr>
        <p:grpSpPr>
          <a:xfrm>
            <a:off x="2133600" y="1133475"/>
            <a:ext cx="6831645" cy="3352800"/>
            <a:chOff x="2133600" y="1133475"/>
            <a:chExt cx="6831645" cy="3352800"/>
          </a:xfrm>
        </p:grpSpPr>
        <p:pic>
          <p:nvPicPr>
            <p:cNvPr id="3" name="Imagen 2">
              <a:extLst>
                <a:ext uri="{FF2B5EF4-FFF2-40B4-BE49-F238E27FC236}">
                  <a16:creationId xmlns:a16="http://schemas.microsoft.com/office/drawing/2014/main" id="{E2FD38DB-1B82-F874-AA2E-F78FD9684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33475"/>
              <a:ext cx="6831645" cy="3352800"/>
            </a:xfrm>
            <a:prstGeom prst="rect">
              <a:avLst/>
            </a:prstGeom>
          </p:spPr>
        </p:pic>
        <p:sp>
          <p:nvSpPr>
            <p:cNvPr id="4" name="Rectángulo 3">
              <a:extLst>
                <a:ext uri="{FF2B5EF4-FFF2-40B4-BE49-F238E27FC236}">
                  <a16:creationId xmlns:a16="http://schemas.microsoft.com/office/drawing/2014/main" id="{D598AB49-7FC7-8DF4-6A95-71D4CF8EC98E}"/>
                </a:ext>
              </a:extLst>
            </p:cNvPr>
            <p:cNvSpPr/>
            <p:nvPr/>
          </p:nvSpPr>
          <p:spPr>
            <a:xfrm>
              <a:off x="3200400" y="1819275"/>
              <a:ext cx="5029200" cy="1600200"/>
            </a:xfrm>
            <a:prstGeom prst="rect">
              <a:avLst/>
            </a:prstGeom>
            <a:solidFill>
              <a:srgbClr val="FFBE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A4A3697C-9854-C71A-F3AC-DE5BBF7F17B1}"/>
                </a:ext>
              </a:extLst>
            </p:cNvPr>
            <p:cNvSpPr/>
            <p:nvPr/>
          </p:nvSpPr>
          <p:spPr>
            <a:xfrm>
              <a:off x="7772400" y="1438275"/>
              <a:ext cx="685800" cy="1600200"/>
            </a:xfrm>
            <a:prstGeom prst="rect">
              <a:avLst/>
            </a:prstGeom>
            <a:solidFill>
              <a:srgbClr val="FFBE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9" name="Imagen 8">
            <a:extLst>
              <a:ext uri="{FF2B5EF4-FFF2-40B4-BE49-F238E27FC236}">
                <a16:creationId xmlns:a16="http://schemas.microsoft.com/office/drawing/2014/main" id="{6C1F118E-4544-9388-AE22-F8F50B5E9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600" y="2381198"/>
            <a:ext cx="3606800" cy="857354"/>
          </a:xfrm>
          <a:prstGeom prst="rect">
            <a:avLst/>
          </a:prstGeom>
        </p:spPr>
      </p:pic>
    </p:spTree>
    <p:extLst>
      <p:ext uri="{BB962C8B-B14F-4D97-AF65-F5344CB8AC3E}">
        <p14:creationId xmlns:p14="http://schemas.microsoft.com/office/powerpoint/2010/main" val="33369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6E2BE57-E923-6584-B507-A8782A6F58D6}"/>
              </a:ext>
            </a:extLst>
          </p:cNvPr>
          <p:cNvSpPr txBox="1">
            <a:spLocks/>
          </p:cNvSpPr>
          <p:nvPr/>
        </p:nvSpPr>
        <p:spPr>
          <a:xfrm>
            <a:off x="3505200" y="2581275"/>
            <a:ext cx="4239956" cy="848309"/>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5400" kern="0" spc="165" dirty="0">
                <a:solidFill>
                  <a:schemeClr val="bg1"/>
                </a:solidFill>
              </a:rPr>
              <a:t>WHAT</a:t>
            </a:r>
            <a:r>
              <a:rPr lang="es-ES" sz="5400" kern="0" spc="220" dirty="0">
                <a:solidFill>
                  <a:schemeClr val="bg1"/>
                </a:solidFill>
              </a:rPr>
              <a:t>?</a:t>
            </a:r>
          </a:p>
        </p:txBody>
      </p:sp>
    </p:spTree>
    <p:extLst>
      <p:ext uri="{BB962C8B-B14F-4D97-AF65-F5344CB8AC3E}">
        <p14:creationId xmlns:p14="http://schemas.microsoft.com/office/powerpoint/2010/main" val="40237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4CE667-58AB-3C14-082C-2E67AF33D3E0}"/>
              </a:ext>
            </a:extLst>
          </p:cNvPr>
          <p:cNvSpPr txBox="1">
            <a:spLocks/>
          </p:cNvSpPr>
          <p:nvPr/>
        </p:nvSpPr>
        <p:spPr>
          <a:xfrm>
            <a:off x="4191860" y="295275"/>
            <a:ext cx="2944557" cy="386644"/>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2400" kern="0" spc="165" dirty="0"/>
              <a:t>WHAT</a:t>
            </a:r>
            <a:r>
              <a:rPr lang="es-ES" sz="2400" kern="0" spc="220" dirty="0"/>
              <a:t>?</a:t>
            </a:r>
          </a:p>
        </p:txBody>
      </p:sp>
      <p:grpSp>
        <p:nvGrpSpPr>
          <p:cNvPr id="3" name="object 3">
            <a:extLst>
              <a:ext uri="{FF2B5EF4-FFF2-40B4-BE49-F238E27FC236}">
                <a16:creationId xmlns:a16="http://schemas.microsoft.com/office/drawing/2014/main" id="{18AC8A5D-6278-9017-D0EB-6EB5E72AAC66}"/>
              </a:ext>
            </a:extLst>
          </p:cNvPr>
          <p:cNvGrpSpPr/>
          <p:nvPr/>
        </p:nvGrpSpPr>
        <p:grpSpPr>
          <a:xfrm>
            <a:off x="533400" y="946100"/>
            <a:ext cx="10287000" cy="4759375"/>
            <a:chOff x="1390649" y="2171700"/>
            <a:chExt cx="2762250" cy="2409825"/>
          </a:xfrm>
          <a:solidFill>
            <a:schemeClr val="bg1"/>
          </a:solidFill>
        </p:grpSpPr>
        <p:sp>
          <p:nvSpPr>
            <p:cNvPr id="4" name="object 4">
              <a:extLst>
                <a:ext uri="{FF2B5EF4-FFF2-40B4-BE49-F238E27FC236}">
                  <a16:creationId xmlns:a16="http://schemas.microsoft.com/office/drawing/2014/main" id="{559DBAC7-1E7D-BBD3-FB65-EAADA24240F2}"/>
                </a:ext>
              </a:extLst>
            </p:cNvPr>
            <p:cNvSpPr/>
            <p:nvPr/>
          </p:nvSpPr>
          <p:spPr>
            <a:xfrm>
              <a:off x="1395412" y="2176462"/>
              <a:ext cx="2752725" cy="2400300"/>
            </a:xfrm>
            <a:custGeom>
              <a:avLst/>
              <a:gdLst/>
              <a:ahLst/>
              <a:cxnLst/>
              <a:rect l="l" t="t" r="r" b="b"/>
              <a:pathLst>
                <a:path w="2752725" h="2400300">
                  <a:moveTo>
                    <a:pt x="2703777" y="2400299"/>
                  </a:moveTo>
                  <a:lnTo>
                    <a:pt x="48947" y="2400299"/>
                  </a:lnTo>
                  <a:lnTo>
                    <a:pt x="45540" y="2399964"/>
                  </a:lnTo>
                  <a:lnTo>
                    <a:pt x="10739" y="2379876"/>
                  </a:lnTo>
                  <a:lnTo>
                    <a:pt x="0" y="2351351"/>
                  </a:lnTo>
                  <a:lnTo>
                    <a:pt x="0" y="2347912"/>
                  </a:lnTo>
                  <a:lnTo>
                    <a:pt x="0" y="48947"/>
                  </a:lnTo>
                  <a:lnTo>
                    <a:pt x="17776" y="12911"/>
                  </a:lnTo>
                  <a:lnTo>
                    <a:pt x="48947" y="0"/>
                  </a:lnTo>
                  <a:lnTo>
                    <a:pt x="2703777" y="0"/>
                  </a:lnTo>
                  <a:lnTo>
                    <a:pt x="2739813" y="17776"/>
                  </a:lnTo>
                  <a:lnTo>
                    <a:pt x="2752724" y="48947"/>
                  </a:lnTo>
                  <a:lnTo>
                    <a:pt x="2752724" y="2351351"/>
                  </a:lnTo>
                  <a:lnTo>
                    <a:pt x="2734948" y="2387387"/>
                  </a:lnTo>
                  <a:lnTo>
                    <a:pt x="2707183" y="2399964"/>
                  </a:lnTo>
                  <a:lnTo>
                    <a:pt x="2703777" y="2400299"/>
                  </a:lnTo>
                  <a:close/>
                </a:path>
              </a:pathLst>
            </a:custGeom>
            <a:grpFill/>
            <a:ln w="38100">
              <a:solidFill>
                <a:srgbClr val="008036"/>
              </a:solidFill>
            </a:ln>
          </p:spPr>
          <p:txBody>
            <a:bodyPr wrap="square" lIns="0" tIns="0" rIns="0" bIns="0" rtlCol="0"/>
            <a:lstStyle/>
            <a:p>
              <a:endParaRPr sz="2000"/>
            </a:p>
          </p:txBody>
        </p:sp>
        <p:sp>
          <p:nvSpPr>
            <p:cNvPr id="5" name="object 5">
              <a:extLst>
                <a:ext uri="{FF2B5EF4-FFF2-40B4-BE49-F238E27FC236}">
                  <a16:creationId xmlns:a16="http://schemas.microsoft.com/office/drawing/2014/main" id="{0CF338AF-DD4F-A218-3F3B-2A8397BEE1A0}"/>
                </a:ext>
              </a:extLst>
            </p:cNvPr>
            <p:cNvSpPr/>
            <p:nvPr/>
          </p:nvSpPr>
          <p:spPr>
            <a:xfrm>
              <a:off x="1395412" y="2176462"/>
              <a:ext cx="2752725" cy="2400300"/>
            </a:xfrm>
            <a:custGeom>
              <a:avLst/>
              <a:gdLst/>
              <a:ahLst/>
              <a:cxnLst/>
              <a:rect l="l" t="t" r="r" b="b"/>
              <a:pathLst>
                <a:path w="2752725" h="2400300">
                  <a:moveTo>
                    <a:pt x="0" y="23479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2387" y="0"/>
                  </a:lnTo>
                  <a:lnTo>
                    <a:pt x="2700337" y="0"/>
                  </a:lnTo>
                  <a:lnTo>
                    <a:pt x="2703777" y="0"/>
                  </a:lnTo>
                  <a:lnTo>
                    <a:pt x="2707183" y="335"/>
                  </a:lnTo>
                  <a:lnTo>
                    <a:pt x="2741984" y="20422"/>
                  </a:lnTo>
                  <a:lnTo>
                    <a:pt x="2743895" y="23282"/>
                  </a:lnTo>
                  <a:lnTo>
                    <a:pt x="2745806" y="26142"/>
                  </a:lnTo>
                  <a:lnTo>
                    <a:pt x="2752724" y="52387"/>
                  </a:lnTo>
                  <a:lnTo>
                    <a:pt x="2752724" y="2347912"/>
                  </a:lnTo>
                  <a:lnTo>
                    <a:pt x="2743895" y="2377016"/>
                  </a:lnTo>
                  <a:lnTo>
                    <a:pt x="2741984" y="2379876"/>
                  </a:lnTo>
                  <a:lnTo>
                    <a:pt x="2707183" y="2399964"/>
                  </a:lnTo>
                  <a:lnTo>
                    <a:pt x="2700337" y="2400299"/>
                  </a:lnTo>
                  <a:lnTo>
                    <a:pt x="52387" y="2400299"/>
                  </a:lnTo>
                  <a:lnTo>
                    <a:pt x="15343" y="2384955"/>
                  </a:lnTo>
                  <a:lnTo>
                    <a:pt x="8828" y="2377016"/>
                  </a:lnTo>
                  <a:lnTo>
                    <a:pt x="6917" y="2374156"/>
                  </a:lnTo>
                  <a:lnTo>
                    <a:pt x="5304" y="2371137"/>
                  </a:lnTo>
                  <a:lnTo>
                    <a:pt x="3987" y="2367959"/>
                  </a:lnTo>
                  <a:lnTo>
                    <a:pt x="2671" y="2364781"/>
                  </a:lnTo>
                  <a:lnTo>
                    <a:pt x="1677" y="2361505"/>
                  </a:lnTo>
                  <a:lnTo>
                    <a:pt x="1006" y="2358132"/>
                  </a:lnTo>
                  <a:lnTo>
                    <a:pt x="335" y="2354758"/>
                  </a:lnTo>
                  <a:lnTo>
                    <a:pt x="0" y="2351351"/>
                  </a:lnTo>
                  <a:lnTo>
                    <a:pt x="0" y="2347912"/>
                  </a:lnTo>
                  <a:close/>
                </a:path>
              </a:pathLst>
            </a:custGeom>
            <a:grpFill/>
            <a:ln w="38100">
              <a:solidFill>
                <a:srgbClr val="008036"/>
              </a:solidFill>
            </a:ln>
          </p:spPr>
          <p:txBody>
            <a:bodyPr wrap="square" lIns="0" tIns="0" rIns="0" bIns="0" rtlCol="0"/>
            <a:lstStyle/>
            <a:p>
              <a:endParaRPr sz="2000"/>
            </a:p>
          </p:txBody>
        </p:sp>
      </p:grpSp>
      <p:sp>
        <p:nvSpPr>
          <p:cNvPr id="6" name="CuadroTexto 5">
            <a:extLst>
              <a:ext uri="{FF2B5EF4-FFF2-40B4-BE49-F238E27FC236}">
                <a16:creationId xmlns:a16="http://schemas.microsoft.com/office/drawing/2014/main" id="{E8BAC8DE-E443-C7C8-92CF-0869506D0D5C}"/>
              </a:ext>
            </a:extLst>
          </p:cNvPr>
          <p:cNvSpPr txBox="1"/>
          <p:nvPr/>
        </p:nvSpPr>
        <p:spPr>
          <a:xfrm>
            <a:off x="838200" y="1137225"/>
            <a:ext cx="9735866" cy="4339650"/>
          </a:xfrm>
          <a:prstGeom prst="rect">
            <a:avLst/>
          </a:prstGeom>
          <a:noFill/>
        </p:spPr>
        <p:txBody>
          <a:bodyPr wrap="square" rtlCol="0">
            <a:spAutoFit/>
          </a:bodyPr>
          <a:lstStyle/>
          <a:p>
            <a:pPr algn="just">
              <a:spcBef>
                <a:spcPts val="1200"/>
              </a:spcBef>
              <a:spcAft>
                <a:spcPts val="1200"/>
              </a:spcAft>
            </a:pPr>
            <a:r>
              <a:rPr lang="es-ES" sz="1400" dirty="0">
                <a:effectLst/>
                <a:ea typeface="Times New Roman" panose="02020603050405020304" pitchFamily="18" charset="0"/>
              </a:rPr>
              <a:t>In </a:t>
            </a:r>
            <a:r>
              <a:rPr lang="es-ES" sz="1400" dirty="0" err="1">
                <a:effectLst/>
                <a:ea typeface="Times New Roman" panose="02020603050405020304" pitchFamily="18" charset="0"/>
              </a:rPr>
              <a:t>this</a:t>
            </a:r>
            <a:r>
              <a:rPr lang="es-ES" sz="1400" dirty="0">
                <a:effectLst/>
                <a:ea typeface="Times New Roman" panose="02020603050405020304" pitchFamily="18" charset="0"/>
              </a:rPr>
              <a:t> </a:t>
            </a:r>
            <a:r>
              <a:rPr lang="es-ES" sz="1400" dirty="0" err="1">
                <a:effectLst/>
                <a:ea typeface="Times New Roman" panose="02020603050405020304" pitchFamily="18" charset="0"/>
              </a:rPr>
              <a:t>part</a:t>
            </a:r>
            <a:r>
              <a:rPr lang="es-ES" sz="1400" dirty="0">
                <a:effectLst/>
                <a:ea typeface="Times New Roman" panose="02020603050405020304" pitchFamily="18" charset="0"/>
              </a:rPr>
              <a:t> </a:t>
            </a:r>
            <a:r>
              <a:rPr lang="es-ES" sz="1400" dirty="0" err="1">
                <a:effectLst/>
                <a:ea typeface="Times New Roman" panose="02020603050405020304" pitchFamily="18" charset="0"/>
              </a:rPr>
              <a:t>of</a:t>
            </a:r>
            <a:r>
              <a:rPr lang="es-ES" sz="1400" dirty="0">
                <a:effectLst/>
                <a:ea typeface="Times New Roman" panose="02020603050405020304" pitchFamily="18" charset="0"/>
              </a:rPr>
              <a:t> </a:t>
            </a:r>
            <a:r>
              <a:rPr lang="es-ES" sz="1400" dirty="0" err="1">
                <a:effectLst/>
                <a:ea typeface="Times New Roman" panose="02020603050405020304" pitchFamily="18" charset="0"/>
              </a:rPr>
              <a:t>the</a:t>
            </a:r>
            <a:r>
              <a:rPr lang="es-ES" sz="1400" dirty="0">
                <a:effectLst/>
                <a:ea typeface="Times New Roman" panose="02020603050405020304" pitchFamily="18" charset="0"/>
              </a:rPr>
              <a:t> Pitch </a:t>
            </a:r>
            <a:r>
              <a:rPr lang="es-ES" sz="1400" dirty="0" err="1">
                <a:effectLst/>
                <a:ea typeface="Times New Roman" panose="02020603050405020304" pitchFamily="18" charset="0"/>
              </a:rPr>
              <a:t>you</a:t>
            </a:r>
            <a:r>
              <a:rPr lang="es-ES" sz="1400" dirty="0">
                <a:effectLst/>
                <a:ea typeface="Times New Roman" panose="02020603050405020304" pitchFamily="18" charset="0"/>
              </a:rPr>
              <a:t> </a:t>
            </a:r>
            <a:r>
              <a:rPr lang="es-ES" sz="1400" dirty="0" err="1">
                <a:effectLst/>
                <a:ea typeface="Times New Roman" panose="02020603050405020304" pitchFamily="18" charset="0"/>
              </a:rPr>
              <a:t>will</a:t>
            </a:r>
            <a:r>
              <a:rPr lang="es-ES" sz="1400" dirty="0">
                <a:effectLst/>
                <a:ea typeface="Times New Roman" panose="02020603050405020304" pitchFamily="18" charset="0"/>
              </a:rPr>
              <a:t> </a:t>
            </a:r>
            <a:r>
              <a:rPr lang="es-ES" sz="1400" dirty="0" err="1">
                <a:effectLst/>
                <a:ea typeface="Times New Roman" panose="02020603050405020304" pitchFamily="18" charset="0"/>
              </a:rPr>
              <a:t>explain</a:t>
            </a:r>
            <a:r>
              <a:rPr lang="es-ES" sz="1400" dirty="0">
                <a:effectLst/>
                <a:ea typeface="Times New Roman" panose="02020603050405020304" pitchFamily="18" charset="0"/>
              </a:rPr>
              <a:t> </a:t>
            </a:r>
            <a:r>
              <a:rPr lang="es-ES" sz="1400" dirty="0" err="1">
                <a:effectLst/>
                <a:ea typeface="Times New Roman" panose="02020603050405020304" pitchFamily="18" charset="0"/>
              </a:rPr>
              <a:t>your</a:t>
            </a:r>
            <a:r>
              <a:rPr lang="es-ES" sz="1400" dirty="0">
                <a:effectLst/>
                <a:ea typeface="Times New Roman" panose="02020603050405020304" pitchFamily="18" charset="0"/>
              </a:rPr>
              <a:t> </a:t>
            </a:r>
            <a:r>
              <a:rPr lang="es-ES" sz="1400" dirty="0" err="1">
                <a:effectLst/>
                <a:ea typeface="Times New Roman" panose="02020603050405020304" pitchFamily="18" charset="0"/>
              </a:rPr>
              <a:t>value</a:t>
            </a:r>
            <a:r>
              <a:rPr lang="es-ES" sz="1400" dirty="0">
                <a:effectLst/>
                <a:ea typeface="Times New Roman" panose="02020603050405020304" pitchFamily="18" charset="0"/>
              </a:rPr>
              <a:t> </a:t>
            </a:r>
            <a:r>
              <a:rPr lang="es-ES" sz="1400" dirty="0" err="1">
                <a:effectLst/>
                <a:ea typeface="Times New Roman" panose="02020603050405020304" pitchFamily="18" charset="0"/>
              </a:rPr>
              <a:t>proposal</a:t>
            </a:r>
            <a:r>
              <a:rPr lang="es-ES" sz="1400" dirty="0">
                <a:ea typeface="Times New Roman" panose="02020603050405020304" pitchFamily="18" charset="0"/>
              </a:rPr>
              <a:t>.</a:t>
            </a:r>
            <a:endParaRPr lang="en-US" sz="1400" dirty="0">
              <a:solidFill>
                <a:srgbClr val="000000"/>
              </a:solidFill>
              <a:effectLst/>
              <a:ea typeface="Times New Roman" panose="02020603050405020304" pitchFamily="18" charset="0"/>
            </a:endParaRPr>
          </a:p>
          <a:p>
            <a:pPr algn="just">
              <a:spcBef>
                <a:spcPts val="1200"/>
              </a:spcBef>
              <a:spcAft>
                <a:spcPts val="1200"/>
              </a:spcAft>
            </a:pPr>
            <a:r>
              <a:rPr lang="en-US" sz="1400" dirty="0">
                <a:solidFill>
                  <a:srgbClr val="000000"/>
                </a:solidFill>
                <a:effectLst/>
                <a:ea typeface="Times New Roman" panose="02020603050405020304" pitchFamily="18" charset="0"/>
              </a:rPr>
              <a:t>The Value Proposal is the unique offer that your business is providing to the customers. This offer can be a physical product or service. Important and crucial is that the product/service should to be beneficial to the customers by solving some of their problems.</a:t>
            </a:r>
            <a:endParaRPr lang="es-ES" sz="1400" dirty="0">
              <a:effectLst/>
              <a:ea typeface="Times New Roman" panose="02020603050405020304" pitchFamily="18" charset="0"/>
            </a:endParaRPr>
          </a:p>
          <a:p>
            <a:pPr algn="just">
              <a:spcBef>
                <a:spcPts val="1200"/>
              </a:spcBef>
              <a:spcAft>
                <a:spcPts val="1200"/>
              </a:spcAft>
            </a:pPr>
            <a:r>
              <a:rPr lang="en-US" sz="1400" dirty="0">
                <a:solidFill>
                  <a:srgbClr val="000000"/>
                </a:solidFill>
              </a:rPr>
              <a:t>Before designing your idea (your product or service) the following should be considered from the perspective of potential customers:</a:t>
            </a:r>
          </a:p>
          <a:p>
            <a:pPr algn="just">
              <a:spcBef>
                <a:spcPts val="1200"/>
              </a:spcBef>
              <a:spcAft>
                <a:spcPts val="1200"/>
              </a:spcAft>
            </a:pPr>
            <a:r>
              <a:rPr lang="en-US" sz="1400" b="1" dirty="0">
                <a:solidFill>
                  <a:srgbClr val="000000"/>
                </a:solidFill>
                <a:effectLst/>
                <a:ea typeface="Times New Roman" panose="02020603050405020304" pitchFamily="18" charset="0"/>
              </a:rPr>
              <a:t>Needs</a:t>
            </a:r>
            <a:r>
              <a:rPr lang="en-US" sz="1400" dirty="0">
                <a:solidFill>
                  <a:srgbClr val="000000"/>
                </a:solidFill>
                <a:effectLst/>
                <a:ea typeface="Times New Roman" panose="02020603050405020304" pitchFamily="18" charset="0"/>
              </a:rPr>
              <a:t> – needs that the customers have. Consider both needs that the customers are aware (need to solve a problem or reduce pain). But also be aware of the needs the customers might not be aware of (“latent needs”). You can be the one to show them what new they can use to benefit from.</a:t>
            </a:r>
            <a:endParaRPr lang="es-ES" sz="1400" dirty="0">
              <a:effectLst/>
              <a:ea typeface="Times New Roman" panose="02020603050405020304" pitchFamily="18" charset="0"/>
            </a:endParaRPr>
          </a:p>
          <a:p>
            <a:pPr marL="180340" indent="-180340" algn="just">
              <a:spcBef>
                <a:spcPts val="600"/>
              </a:spcBef>
            </a:pPr>
            <a:r>
              <a:rPr lang="en-US" sz="1400" b="1" dirty="0">
                <a:solidFill>
                  <a:srgbClr val="000000"/>
                </a:solidFill>
                <a:effectLst/>
                <a:ea typeface="Times New Roman" panose="02020603050405020304" pitchFamily="18" charset="0"/>
              </a:rPr>
              <a:t>Wants</a:t>
            </a:r>
            <a:r>
              <a:rPr lang="en-US" sz="1400" dirty="0">
                <a:solidFill>
                  <a:srgbClr val="000000"/>
                </a:solidFill>
                <a:effectLst/>
                <a:ea typeface="Times New Roman" panose="02020603050405020304" pitchFamily="18" charset="0"/>
              </a:rPr>
              <a:t> – what the customers want to have or want to be. What are the customers’ aspirations and consider that as a customer problem that you can help them achieve.</a:t>
            </a:r>
            <a:endParaRPr lang="es-ES" sz="1400" dirty="0">
              <a:effectLst/>
              <a:ea typeface="Times New Roman" panose="02020603050405020304" pitchFamily="18" charset="0"/>
            </a:endParaRPr>
          </a:p>
          <a:p>
            <a:pPr marL="180340" indent="-180340" algn="just">
              <a:spcBef>
                <a:spcPts val="600"/>
              </a:spcBef>
            </a:pPr>
            <a:r>
              <a:rPr lang="en-US" sz="1400" b="1" dirty="0">
                <a:solidFill>
                  <a:srgbClr val="000000"/>
                </a:solidFill>
                <a:effectLst/>
                <a:ea typeface="Times New Roman" panose="02020603050405020304" pitchFamily="18" charset="0"/>
              </a:rPr>
              <a:t>Fears </a:t>
            </a:r>
            <a:r>
              <a:rPr lang="en-US" sz="1400" dirty="0">
                <a:solidFill>
                  <a:srgbClr val="000000"/>
                </a:solidFill>
                <a:effectLst/>
                <a:ea typeface="Times New Roman" panose="02020603050405020304" pitchFamily="18" charset="0"/>
              </a:rPr>
              <a:t>– consider also the fears that the customers might have to restrain them to buy or use your product and services. It can be a fear of switching from the product they already using, fear of unknown, fear of the judgement of peers etc.</a:t>
            </a:r>
            <a:endParaRPr lang="es-ES" sz="1400" dirty="0">
              <a:effectLst/>
              <a:ea typeface="Times New Roman" panose="02020603050405020304" pitchFamily="18" charset="0"/>
            </a:endParaRPr>
          </a:p>
          <a:p>
            <a:pPr algn="just"/>
            <a:endParaRPr lang="es-ES" sz="1400" dirty="0"/>
          </a:p>
        </p:txBody>
      </p:sp>
      <p:sp>
        <p:nvSpPr>
          <p:cNvPr id="7" name="CuadroTexto 6">
            <a:extLst>
              <a:ext uri="{FF2B5EF4-FFF2-40B4-BE49-F238E27FC236}">
                <a16:creationId xmlns:a16="http://schemas.microsoft.com/office/drawing/2014/main" id="{F92ABDB9-1B60-596F-A51B-33CDBA446943}"/>
              </a:ext>
            </a:extLst>
          </p:cNvPr>
          <p:cNvSpPr txBox="1"/>
          <p:nvPr/>
        </p:nvSpPr>
        <p:spPr>
          <a:xfrm>
            <a:off x="4406838" y="586173"/>
            <a:ext cx="2514600" cy="338554"/>
          </a:xfrm>
          <a:prstGeom prst="rect">
            <a:avLst/>
          </a:prstGeom>
          <a:noFill/>
        </p:spPr>
        <p:txBody>
          <a:bodyPr wrap="square" rtlCol="0">
            <a:spAutoFit/>
          </a:bodyPr>
          <a:lstStyle/>
          <a:p>
            <a:pPr algn="ctr"/>
            <a:r>
              <a:rPr lang="es-ES" sz="1600" dirty="0" err="1">
                <a:solidFill>
                  <a:schemeClr val="accent1">
                    <a:lumMod val="60000"/>
                    <a:lumOff val="40000"/>
                  </a:schemeClr>
                </a:solidFill>
              </a:rPr>
              <a:t>Value</a:t>
            </a:r>
            <a:r>
              <a:rPr lang="es-ES" sz="1600" dirty="0">
                <a:solidFill>
                  <a:schemeClr val="accent1">
                    <a:lumMod val="60000"/>
                    <a:lumOff val="40000"/>
                  </a:schemeClr>
                </a:solidFill>
              </a:rPr>
              <a:t> </a:t>
            </a:r>
            <a:r>
              <a:rPr lang="es-ES" sz="1600" dirty="0" err="1">
                <a:solidFill>
                  <a:schemeClr val="accent1">
                    <a:lumMod val="60000"/>
                    <a:lumOff val="40000"/>
                  </a:schemeClr>
                </a:solidFill>
              </a:rPr>
              <a:t>proposal</a:t>
            </a:r>
            <a:endParaRPr lang="es-ES" sz="1600" dirty="0">
              <a:solidFill>
                <a:schemeClr val="accent1">
                  <a:lumMod val="60000"/>
                  <a:lumOff val="40000"/>
                </a:schemeClr>
              </a:solidFill>
            </a:endParaRPr>
          </a:p>
        </p:txBody>
      </p:sp>
    </p:spTree>
    <p:extLst>
      <p:ext uri="{BB962C8B-B14F-4D97-AF65-F5344CB8AC3E}">
        <p14:creationId xmlns:p14="http://schemas.microsoft.com/office/powerpoint/2010/main" val="33747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4CE667-58AB-3C14-082C-2E67AF33D3E0}"/>
              </a:ext>
            </a:extLst>
          </p:cNvPr>
          <p:cNvSpPr txBox="1">
            <a:spLocks/>
          </p:cNvSpPr>
          <p:nvPr/>
        </p:nvSpPr>
        <p:spPr>
          <a:xfrm>
            <a:off x="4406838" y="380854"/>
            <a:ext cx="2944557" cy="563616"/>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spcBef>
                <a:spcPts val="135"/>
              </a:spcBef>
            </a:pPr>
            <a:r>
              <a:rPr lang="es-ES" kern="0" spc="165" dirty="0"/>
              <a:t>	WHAT</a:t>
            </a:r>
            <a:r>
              <a:rPr lang="es-ES" kern="0" spc="220" dirty="0"/>
              <a:t>?</a:t>
            </a:r>
          </a:p>
        </p:txBody>
      </p:sp>
      <p:sp>
        <p:nvSpPr>
          <p:cNvPr id="6" name="object 6">
            <a:extLst>
              <a:ext uri="{FF2B5EF4-FFF2-40B4-BE49-F238E27FC236}">
                <a16:creationId xmlns:a16="http://schemas.microsoft.com/office/drawing/2014/main" id="{6BDBEEAE-149C-12A8-8E7B-B9CDAC191CDE}"/>
              </a:ext>
            </a:extLst>
          </p:cNvPr>
          <p:cNvSpPr txBox="1"/>
          <p:nvPr/>
        </p:nvSpPr>
        <p:spPr>
          <a:xfrm>
            <a:off x="1295400" y="3904244"/>
            <a:ext cx="2346960" cy="433324"/>
          </a:xfrm>
          <a:prstGeom prst="rect">
            <a:avLst/>
          </a:prstGeom>
        </p:spPr>
        <p:txBody>
          <a:bodyPr vert="horz" wrap="square" lIns="0" tIns="0" rIns="0" bIns="0" rtlCol="0">
            <a:spAutoFit/>
          </a:bodyPr>
          <a:lstStyle/>
          <a:p>
            <a:pPr marL="12700" marR="5080">
              <a:lnSpc>
                <a:spcPct val="104200"/>
              </a:lnSpc>
            </a:pPr>
            <a:r>
              <a:rPr lang="es-ES" sz="1400" b="1" spc="75" dirty="0" err="1">
                <a:solidFill>
                  <a:srgbClr val="B19400"/>
                </a:solidFill>
                <a:latin typeface="Trebuchet MS" panose="020B0703020202090204" pitchFamily="34" charset="0"/>
                <a:cs typeface="Calibri" panose="020F0502020204030204" pitchFamily="34" charset="0"/>
              </a:rPr>
              <a:t>What</a:t>
            </a:r>
            <a:r>
              <a:rPr lang="es-ES" sz="1400" b="1" spc="75" dirty="0">
                <a:solidFill>
                  <a:srgbClr val="B19400"/>
                </a:solidFill>
                <a:latin typeface="Trebuchet MS" panose="020B0703020202090204" pitchFamily="34" charset="0"/>
                <a:cs typeface="Calibri" panose="020F0502020204030204" pitchFamily="34" charset="0"/>
              </a:rPr>
              <a:t> </a:t>
            </a:r>
            <a:r>
              <a:rPr lang="es-ES" sz="1400" b="1" spc="75" dirty="0" err="1">
                <a:solidFill>
                  <a:srgbClr val="B19400"/>
                </a:solidFill>
                <a:latin typeface="Trebuchet MS" panose="020B0703020202090204" pitchFamily="34" charset="0"/>
                <a:cs typeface="Calibri" panose="020F0502020204030204" pitchFamily="34" charset="0"/>
              </a:rPr>
              <a:t>problem</a:t>
            </a:r>
            <a:r>
              <a:rPr lang="es-ES" sz="1400" b="1" spc="75" dirty="0">
                <a:solidFill>
                  <a:srgbClr val="B19400"/>
                </a:solidFill>
                <a:latin typeface="Trebuchet MS" panose="020B0703020202090204" pitchFamily="34" charset="0"/>
                <a:cs typeface="Calibri" panose="020F0502020204030204" pitchFamily="34" charset="0"/>
              </a:rPr>
              <a:t> </a:t>
            </a:r>
            <a:r>
              <a:rPr lang="es-ES" sz="1400" b="1" spc="75" dirty="0" err="1">
                <a:solidFill>
                  <a:srgbClr val="B19400"/>
                </a:solidFill>
                <a:latin typeface="Trebuchet MS" panose="020B0703020202090204" pitchFamily="34" charset="0"/>
                <a:cs typeface="Calibri" panose="020F0502020204030204" pitchFamily="34" charset="0"/>
              </a:rPr>
              <a:t>does</a:t>
            </a:r>
            <a:r>
              <a:rPr lang="es-ES" sz="1400" b="1" spc="75" dirty="0">
                <a:solidFill>
                  <a:srgbClr val="B19400"/>
                </a:solidFill>
                <a:latin typeface="Trebuchet MS" panose="020B0703020202090204" pitchFamily="34" charset="0"/>
                <a:cs typeface="Calibri" panose="020F0502020204030204" pitchFamily="34" charset="0"/>
              </a:rPr>
              <a:t> </a:t>
            </a:r>
            <a:r>
              <a:rPr lang="es-ES" sz="1400" b="1" spc="75" dirty="0" err="1">
                <a:solidFill>
                  <a:srgbClr val="B19400"/>
                </a:solidFill>
                <a:latin typeface="Trebuchet MS" panose="020B0703020202090204" pitchFamily="34" charset="0"/>
                <a:cs typeface="Calibri" panose="020F0502020204030204" pitchFamily="34" charset="0"/>
              </a:rPr>
              <a:t>your</a:t>
            </a:r>
            <a:r>
              <a:rPr lang="es-ES" sz="1400" b="1" spc="75" dirty="0">
                <a:solidFill>
                  <a:srgbClr val="B19400"/>
                </a:solidFill>
                <a:latin typeface="Trebuchet MS" panose="020B0703020202090204" pitchFamily="34" charset="0"/>
                <a:cs typeface="Calibri" panose="020F0502020204030204" pitchFamily="34" charset="0"/>
              </a:rPr>
              <a:t> </a:t>
            </a:r>
            <a:r>
              <a:rPr lang="es-ES" sz="1400" b="1" spc="75" dirty="0" err="1">
                <a:solidFill>
                  <a:srgbClr val="B19400"/>
                </a:solidFill>
                <a:latin typeface="Trebuchet MS" panose="020B0703020202090204" pitchFamily="34" charset="0"/>
                <a:cs typeface="Calibri" panose="020F0502020204030204" pitchFamily="34" charset="0"/>
              </a:rPr>
              <a:t>business</a:t>
            </a:r>
            <a:r>
              <a:rPr lang="es-ES" sz="1400" b="1" spc="75" dirty="0">
                <a:solidFill>
                  <a:srgbClr val="B19400"/>
                </a:solidFill>
                <a:latin typeface="Trebuchet MS" panose="020B0703020202090204" pitchFamily="34" charset="0"/>
                <a:cs typeface="Calibri" panose="020F0502020204030204" pitchFamily="34" charset="0"/>
              </a:rPr>
              <a:t> idea </a:t>
            </a:r>
            <a:r>
              <a:rPr lang="es-ES" sz="1400" b="1" spc="75" dirty="0" err="1">
                <a:solidFill>
                  <a:srgbClr val="B19400"/>
                </a:solidFill>
                <a:latin typeface="Trebuchet MS" panose="020B0703020202090204" pitchFamily="34" charset="0"/>
                <a:cs typeface="Calibri" panose="020F0502020204030204" pitchFamily="34" charset="0"/>
              </a:rPr>
              <a:t>solve</a:t>
            </a:r>
            <a:r>
              <a:rPr lang="es-ES" sz="1400" b="1" spc="75" dirty="0">
                <a:solidFill>
                  <a:srgbClr val="B19400"/>
                </a:solidFill>
                <a:latin typeface="Trebuchet MS" panose="020B0703020202090204" pitchFamily="34" charset="0"/>
                <a:cs typeface="Calibri" panose="020F0502020204030204" pitchFamily="34" charset="0"/>
              </a:rPr>
              <a:t>?</a:t>
            </a:r>
          </a:p>
        </p:txBody>
      </p:sp>
      <p:sp>
        <p:nvSpPr>
          <p:cNvPr id="11" name="object 11">
            <a:extLst>
              <a:ext uri="{FF2B5EF4-FFF2-40B4-BE49-F238E27FC236}">
                <a16:creationId xmlns:a16="http://schemas.microsoft.com/office/drawing/2014/main" id="{297C84B6-E8B4-A738-A5C5-8F6EDDA89AD4}"/>
              </a:ext>
            </a:extLst>
          </p:cNvPr>
          <p:cNvSpPr txBox="1"/>
          <p:nvPr/>
        </p:nvSpPr>
        <p:spPr>
          <a:xfrm>
            <a:off x="4659917" y="3894719"/>
            <a:ext cx="2303145" cy="657359"/>
          </a:xfrm>
          <a:prstGeom prst="rect">
            <a:avLst/>
          </a:prstGeom>
        </p:spPr>
        <p:txBody>
          <a:bodyPr vert="horz" wrap="square" lIns="0" tIns="0" rIns="0" bIns="0" rtlCol="0">
            <a:spAutoFit/>
          </a:bodyPr>
          <a:lstStyle/>
          <a:p>
            <a:pPr marL="12700" marR="5080">
              <a:lnSpc>
                <a:spcPct val="104200"/>
              </a:lnSpc>
            </a:pPr>
            <a:r>
              <a:rPr lang="es-ES" sz="1400" b="1" spc="75" dirty="0" err="1">
                <a:solidFill>
                  <a:srgbClr val="008545"/>
                </a:solidFill>
                <a:latin typeface="Trebuchet MS" panose="020B0703020202090204" pitchFamily="34" charset="0"/>
                <a:cs typeface="Calibri" panose="020F0502020204030204" pitchFamily="34" charset="0"/>
              </a:rPr>
              <a:t>How</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is</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your</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product</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or</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service</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different</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from</a:t>
            </a:r>
            <a:r>
              <a:rPr lang="es-ES" sz="1400" b="1" spc="75" dirty="0">
                <a:solidFill>
                  <a:srgbClr val="008545"/>
                </a:solidFill>
                <a:latin typeface="Trebuchet MS" panose="020B0703020202090204" pitchFamily="34" charset="0"/>
                <a:cs typeface="Calibri" panose="020F0502020204030204" pitchFamily="34" charset="0"/>
              </a:rPr>
              <a:t> </a:t>
            </a:r>
            <a:r>
              <a:rPr lang="es-ES" sz="1400" b="1" spc="75" dirty="0" err="1">
                <a:solidFill>
                  <a:srgbClr val="008545"/>
                </a:solidFill>
                <a:latin typeface="Trebuchet MS" panose="020B0703020202090204" pitchFamily="34" charset="0"/>
                <a:cs typeface="Calibri" panose="020F0502020204030204" pitchFamily="34" charset="0"/>
              </a:rPr>
              <a:t>others</a:t>
            </a:r>
            <a:r>
              <a:rPr lang="es-ES" sz="1400" b="1" spc="75" dirty="0">
                <a:solidFill>
                  <a:srgbClr val="008545"/>
                </a:solidFill>
                <a:latin typeface="Trebuchet MS" panose="020B0703020202090204" pitchFamily="34" charset="0"/>
                <a:cs typeface="Calibri" panose="020F0502020204030204" pitchFamily="34" charset="0"/>
              </a:rPr>
              <a:t>?</a:t>
            </a:r>
            <a:endParaRPr sz="1400" dirty="0">
              <a:latin typeface="Trebuchet MS" panose="020B0703020202090204" pitchFamily="34" charset="0"/>
              <a:cs typeface="Calibri" panose="020F0502020204030204" pitchFamily="34" charset="0"/>
            </a:endParaRPr>
          </a:p>
        </p:txBody>
      </p:sp>
      <p:sp>
        <p:nvSpPr>
          <p:cNvPr id="16" name="object 16">
            <a:extLst>
              <a:ext uri="{FF2B5EF4-FFF2-40B4-BE49-F238E27FC236}">
                <a16:creationId xmlns:a16="http://schemas.microsoft.com/office/drawing/2014/main" id="{7F6F25FD-5D4A-D0E6-29C3-C4012870FCD4}"/>
              </a:ext>
            </a:extLst>
          </p:cNvPr>
          <p:cNvSpPr txBox="1"/>
          <p:nvPr/>
        </p:nvSpPr>
        <p:spPr>
          <a:xfrm>
            <a:off x="7927518" y="3894719"/>
            <a:ext cx="2404866" cy="433324"/>
          </a:xfrm>
          <a:prstGeom prst="rect">
            <a:avLst/>
          </a:prstGeom>
        </p:spPr>
        <p:txBody>
          <a:bodyPr vert="horz" wrap="square" lIns="0" tIns="0" rIns="0" bIns="0" rtlCol="0">
            <a:spAutoFit/>
          </a:bodyPr>
          <a:lstStyle/>
          <a:p>
            <a:pPr marL="12700" marR="5080" algn="just">
              <a:lnSpc>
                <a:spcPct val="104200"/>
              </a:lnSpc>
            </a:pPr>
            <a:r>
              <a:rPr lang="es-ES" sz="1400" b="1" spc="75" dirty="0" err="1">
                <a:solidFill>
                  <a:srgbClr val="EB0000"/>
                </a:solidFill>
                <a:latin typeface="Trebuchet MS" panose="020B0703020202090204" pitchFamily="34" charset="0"/>
                <a:cs typeface="Trebuchet MS"/>
              </a:rPr>
              <a:t>What</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is</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the</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added</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value</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for</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your</a:t>
            </a:r>
            <a:r>
              <a:rPr lang="es-ES" sz="1400" b="1" spc="75" dirty="0">
                <a:solidFill>
                  <a:srgbClr val="EB0000"/>
                </a:solidFill>
                <a:latin typeface="Trebuchet MS" panose="020B0703020202090204" pitchFamily="34" charset="0"/>
                <a:cs typeface="Trebuchet MS"/>
              </a:rPr>
              <a:t> </a:t>
            </a:r>
            <a:r>
              <a:rPr lang="es-ES" sz="1400" b="1" spc="75" dirty="0" err="1">
                <a:solidFill>
                  <a:srgbClr val="EB0000"/>
                </a:solidFill>
                <a:latin typeface="Trebuchet MS" panose="020B0703020202090204" pitchFamily="34" charset="0"/>
                <a:cs typeface="Trebuchet MS"/>
              </a:rPr>
              <a:t>customers</a:t>
            </a:r>
            <a:r>
              <a:rPr lang="es-ES" sz="1400" b="1" spc="75" dirty="0">
                <a:solidFill>
                  <a:srgbClr val="EB0000"/>
                </a:solidFill>
                <a:latin typeface="Trebuchet MS" panose="020B0703020202090204" pitchFamily="34" charset="0"/>
                <a:cs typeface="Trebuchet MS"/>
              </a:rPr>
              <a:t>?</a:t>
            </a:r>
            <a:endParaRPr sz="1400" dirty="0">
              <a:latin typeface="Trebuchet MS" panose="020B0703020202090204" pitchFamily="34" charset="0"/>
              <a:cs typeface="Trebuchet MS"/>
            </a:endParaRPr>
          </a:p>
        </p:txBody>
      </p:sp>
      <p:sp>
        <p:nvSpPr>
          <p:cNvPr id="18" name="CuadroTexto 17">
            <a:extLst>
              <a:ext uri="{FF2B5EF4-FFF2-40B4-BE49-F238E27FC236}">
                <a16:creationId xmlns:a16="http://schemas.microsoft.com/office/drawing/2014/main" id="{94740F7B-90E6-6B2D-127D-2DDAFF8F63A1}"/>
              </a:ext>
            </a:extLst>
          </p:cNvPr>
          <p:cNvSpPr txBox="1"/>
          <p:nvPr/>
        </p:nvSpPr>
        <p:spPr>
          <a:xfrm>
            <a:off x="4621817" y="1298023"/>
            <a:ext cx="2514600" cy="369332"/>
          </a:xfrm>
          <a:prstGeom prst="rect">
            <a:avLst/>
          </a:prstGeom>
          <a:noFill/>
        </p:spPr>
        <p:txBody>
          <a:bodyPr wrap="square" rtlCol="0">
            <a:spAutoFit/>
          </a:bodyPr>
          <a:lstStyle/>
          <a:p>
            <a:pPr algn="ctr"/>
            <a:r>
              <a:rPr lang="es-ES" dirty="0" err="1">
                <a:solidFill>
                  <a:schemeClr val="accent1">
                    <a:lumMod val="60000"/>
                    <a:lumOff val="40000"/>
                  </a:schemeClr>
                </a:solidFill>
              </a:rPr>
              <a:t>Value</a:t>
            </a:r>
            <a:r>
              <a:rPr lang="es-ES" dirty="0">
                <a:solidFill>
                  <a:schemeClr val="accent1">
                    <a:lumMod val="60000"/>
                    <a:lumOff val="40000"/>
                  </a:schemeClr>
                </a:solidFill>
              </a:rPr>
              <a:t> </a:t>
            </a:r>
            <a:r>
              <a:rPr lang="es-ES" dirty="0" err="1">
                <a:solidFill>
                  <a:schemeClr val="accent1">
                    <a:lumMod val="60000"/>
                    <a:lumOff val="40000"/>
                  </a:schemeClr>
                </a:solidFill>
              </a:rPr>
              <a:t>proposal</a:t>
            </a:r>
            <a:endParaRPr lang="es-ES" dirty="0">
              <a:solidFill>
                <a:schemeClr val="accent1">
                  <a:lumMod val="60000"/>
                  <a:lumOff val="40000"/>
                </a:schemeClr>
              </a:solidFill>
            </a:endParaRPr>
          </a:p>
        </p:txBody>
      </p:sp>
      <p:sp>
        <p:nvSpPr>
          <p:cNvPr id="20" name="Rectángulo redondeado 19">
            <a:extLst>
              <a:ext uri="{FF2B5EF4-FFF2-40B4-BE49-F238E27FC236}">
                <a16:creationId xmlns:a16="http://schemas.microsoft.com/office/drawing/2014/main" id="{5FD4FEA2-9F7B-50FA-E178-97240D17A247}"/>
              </a:ext>
            </a:extLst>
          </p:cNvPr>
          <p:cNvSpPr/>
          <p:nvPr/>
        </p:nvSpPr>
        <p:spPr>
          <a:xfrm>
            <a:off x="7864994" y="1405658"/>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279334CB-66C9-85F5-6AF8-72734E7F5A2F}"/>
              </a:ext>
            </a:extLst>
          </p:cNvPr>
          <p:cNvSpPr/>
          <p:nvPr/>
        </p:nvSpPr>
        <p:spPr>
          <a:xfrm>
            <a:off x="4556605"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a:extLst>
              <a:ext uri="{FF2B5EF4-FFF2-40B4-BE49-F238E27FC236}">
                <a16:creationId xmlns:a16="http://schemas.microsoft.com/office/drawing/2014/main" id="{E89DF9E8-7C03-4C07-E11F-110D4AE228FF}"/>
              </a:ext>
            </a:extLst>
          </p:cNvPr>
          <p:cNvSpPr/>
          <p:nvPr/>
        </p:nvSpPr>
        <p:spPr>
          <a:xfrm>
            <a:off x="1235593"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Imagen 29">
            <a:extLst>
              <a:ext uri="{FF2B5EF4-FFF2-40B4-BE49-F238E27FC236}">
                <a16:creationId xmlns:a16="http://schemas.microsoft.com/office/drawing/2014/main" id="{90694633-6286-50C4-C22D-8343706D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94" y="1590675"/>
            <a:ext cx="2183206" cy="2019706"/>
          </a:xfrm>
          <a:prstGeom prst="rect">
            <a:avLst/>
          </a:prstGeom>
        </p:spPr>
      </p:pic>
      <p:pic>
        <p:nvPicPr>
          <p:cNvPr id="34" name="Imagen 33">
            <a:extLst>
              <a:ext uri="{FF2B5EF4-FFF2-40B4-BE49-F238E27FC236}">
                <a16:creationId xmlns:a16="http://schemas.microsoft.com/office/drawing/2014/main" id="{8A32B62C-4212-7FC0-CC2B-F417A9F18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587" y="1590675"/>
            <a:ext cx="2211565" cy="2056910"/>
          </a:xfrm>
          <a:prstGeom prst="rect">
            <a:avLst/>
          </a:prstGeom>
        </p:spPr>
      </p:pic>
      <p:pic>
        <p:nvPicPr>
          <p:cNvPr id="36" name="Imagen 35">
            <a:extLst>
              <a:ext uri="{FF2B5EF4-FFF2-40B4-BE49-F238E27FC236}">
                <a16:creationId xmlns:a16="http://schemas.microsoft.com/office/drawing/2014/main" id="{AB8FAC8E-7CB7-C5E6-88A6-862238FDC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361" y="1590675"/>
            <a:ext cx="2045278" cy="2010015"/>
          </a:xfrm>
          <a:prstGeom prst="rect">
            <a:avLst/>
          </a:prstGeom>
        </p:spPr>
      </p:pic>
      <p:sp>
        <p:nvSpPr>
          <p:cNvPr id="37" name="CuadroTexto 36">
            <a:extLst>
              <a:ext uri="{FF2B5EF4-FFF2-40B4-BE49-F238E27FC236}">
                <a16:creationId xmlns:a16="http://schemas.microsoft.com/office/drawing/2014/main" id="{401994D8-D4D5-FE14-0848-38314819FEA7}"/>
              </a:ext>
            </a:extLst>
          </p:cNvPr>
          <p:cNvSpPr txBox="1"/>
          <p:nvPr/>
        </p:nvSpPr>
        <p:spPr>
          <a:xfrm>
            <a:off x="1219200" y="4648855"/>
            <a:ext cx="2636520" cy="523220"/>
          </a:xfrm>
          <a:prstGeom prst="rect">
            <a:avLst/>
          </a:prstGeom>
          <a:noFill/>
        </p:spPr>
        <p:txBody>
          <a:bodyPr wrap="square" rtlCol="0">
            <a:spAutoFit/>
          </a:bodyPr>
          <a:lstStyle/>
          <a:p>
            <a:r>
              <a:rPr lang="es-ES" sz="1400" dirty="0"/>
              <a:t>Describe </a:t>
            </a:r>
            <a:r>
              <a:rPr lang="es-ES" sz="1400" dirty="0" err="1"/>
              <a:t>the</a:t>
            </a:r>
            <a:r>
              <a:rPr lang="es-ES" sz="1400" dirty="0"/>
              <a:t> </a:t>
            </a:r>
            <a:r>
              <a:rPr lang="es-ES" sz="1400" dirty="0" err="1"/>
              <a:t>problem</a:t>
            </a:r>
            <a:r>
              <a:rPr lang="es-ES" sz="1400" dirty="0"/>
              <a:t> </a:t>
            </a:r>
            <a:r>
              <a:rPr lang="es-ES" sz="1400" dirty="0" err="1"/>
              <a:t>your</a:t>
            </a:r>
            <a:r>
              <a:rPr lang="es-ES" sz="1400" dirty="0"/>
              <a:t> </a:t>
            </a:r>
            <a:r>
              <a:rPr lang="es-ES" sz="1400" dirty="0" err="1"/>
              <a:t>product</a:t>
            </a:r>
            <a:r>
              <a:rPr lang="es-ES" sz="1400" dirty="0"/>
              <a:t> </a:t>
            </a:r>
            <a:r>
              <a:rPr lang="es-ES" sz="1400" dirty="0" err="1"/>
              <a:t>or</a:t>
            </a:r>
            <a:r>
              <a:rPr lang="es-ES" sz="1400" dirty="0"/>
              <a:t> </a:t>
            </a:r>
            <a:r>
              <a:rPr lang="es-ES" sz="1400" dirty="0" err="1"/>
              <a:t>service</a:t>
            </a:r>
            <a:r>
              <a:rPr lang="es-ES" sz="1400" dirty="0"/>
              <a:t> </a:t>
            </a:r>
            <a:r>
              <a:rPr lang="es-ES" sz="1400" dirty="0" err="1"/>
              <a:t>solves</a:t>
            </a:r>
            <a:endParaRPr lang="es-ES" sz="1400" dirty="0"/>
          </a:p>
        </p:txBody>
      </p:sp>
      <p:sp>
        <p:nvSpPr>
          <p:cNvPr id="38" name="CuadroTexto 37">
            <a:extLst>
              <a:ext uri="{FF2B5EF4-FFF2-40B4-BE49-F238E27FC236}">
                <a16:creationId xmlns:a16="http://schemas.microsoft.com/office/drawing/2014/main" id="{B1DC6792-A6F3-2D70-2F25-8AD42ADC6598}"/>
              </a:ext>
            </a:extLst>
          </p:cNvPr>
          <p:cNvSpPr txBox="1"/>
          <p:nvPr/>
        </p:nvSpPr>
        <p:spPr>
          <a:xfrm>
            <a:off x="4562893" y="4641381"/>
            <a:ext cx="2636520" cy="523220"/>
          </a:xfrm>
          <a:prstGeom prst="rect">
            <a:avLst/>
          </a:prstGeom>
          <a:noFill/>
        </p:spPr>
        <p:txBody>
          <a:bodyPr wrap="square" rtlCol="0">
            <a:spAutoFit/>
          </a:bodyPr>
          <a:lstStyle/>
          <a:p>
            <a:r>
              <a:rPr lang="es-ES" sz="1400" dirty="0"/>
              <a:t>Show </a:t>
            </a:r>
            <a:r>
              <a:rPr lang="es-ES" sz="1400" dirty="0" err="1"/>
              <a:t>how</a:t>
            </a:r>
            <a:r>
              <a:rPr lang="es-ES" sz="1400" dirty="0"/>
              <a:t> </a:t>
            </a:r>
            <a:r>
              <a:rPr lang="es-ES" sz="1400" dirty="0" err="1"/>
              <a:t>your</a:t>
            </a:r>
            <a:r>
              <a:rPr lang="es-ES" sz="1400" dirty="0"/>
              <a:t> </a:t>
            </a:r>
            <a:r>
              <a:rPr lang="es-ES" sz="1400" dirty="0" err="1"/>
              <a:t>business</a:t>
            </a:r>
            <a:r>
              <a:rPr lang="es-ES" sz="1400" dirty="0"/>
              <a:t> </a:t>
            </a:r>
            <a:r>
              <a:rPr lang="es-ES" sz="1400" dirty="0" err="1"/>
              <a:t>is</a:t>
            </a:r>
            <a:r>
              <a:rPr lang="es-ES" sz="1400" dirty="0"/>
              <a:t> </a:t>
            </a:r>
            <a:r>
              <a:rPr lang="es-ES" sz="1400" dirty="0" err="1"/>
              <a:t>different</a:t>
            </a:r>
            <a:r>
              <a:rPr lang="es-ES" sz="1400" dirty="0"/>
              <a:t> </a:t>
            </a:r>
            <a:r>
              <a:rPr lang="es-ES" sz="1400" dirty="0" err="1"/>
              <a:t>from</a:t>
            </a:r>
            <a:r>
              <a:rPr lang="es-ES" sz="1400" dirty="0"/>
              <a:t> </a:t>
            </a:r>
            <a:r>
              <a:rPr lang="es-ES" sz="1400" dirty="0" err="1"/>
              <a:t>competitors</a:t>
            </a:r>
            <a:endParaRPr lang="es-ES" sz="1400" dirty="0"/>
          </a:p>
        </p:txBody>
      </p:sp>
      <p:sp>
        <p:nvSpPr>
          <p:cNvPr id="39" name="CuadroTexto 38">
            <a:extLst>
              <a:ext uri="{FF2B5EF4-FFF2-40B4-BE49-F238E27FC236}">
                <a16:creationId xmlns:a16="http://schemas.microsoft.com/office/drawing/2014/main" id="{5A7C5DB9-94DB-1D72-FE6C-E1B509EE919B}"/>
              </a:ext>
            </a:extLst>
          </p:cNvPr>
          <p:cNvSpPr txBox="1"/>
          <p:nvPr/>
        </p:nvSpPr>
        <p:spPr>
          <a:xfrm>
            <a:off x="7864994" y="4641381"/>
            <a:ext cx="2636520" cy="738664"/>
          </a:xfrm>
          <a:prstGeom prst="rect">
            <a:avLst/>
          </a:prstGeom>
          <a:noFill/>
        </p:spPr>
        <p:txBody>
          <a:bodyPr wrap="square" rtlCol="0">
            <a:spAutoFit/>
          </a:bodyPr>
          <a:lstStyle/>
          <a:p>
            <a:r>
              <a:rPr lang="es-ES" sz="1400" dirty="0" err="1"/>
              <a:t>Explain</a:t>
            </a:r>
            <a:r>
              <a:rPr lang="es-ES" sz="1400" dirty="0"/>
              <a:t> </a:t>
            </a:r>
            <a:r>
              <a:rPr lang="es-ES" sz="1400" dirty="0" err="1"/>
              <a:t>why</a:t>
            </a:r>
            <a:r>
              <a:rPr lang="es-ES" sz="1400" dirty="0"/>
              <a:t> </a:t>
            </a:r>
            <a:r>
              <a:rPr lang="es-ES" sz="1400" dirty="0" err="1"/>
              <a:t>your</a:t>
            </a:r>
            <a:r>
              <a:rPr lang="es-ES" sz="1400" dirty="0"/>
              <a:t> </a:t>
            </a:r>
            <a:r>
              <a:rPr lang="es-ES" sz="1400" dirty="0" err="1"/>
              <a:t>product</a:t>
            </a:r>
            <a:r>
              <a:rPr lang="es-ES" sz="1400" dirty="0"/>
              <a:t> </a:t>
            </a:r>
            <a:r>
              <a:rPr lang="es-ES" sz="1400" dirty="0" err="1"/>
              <a:t>or</a:t>
            </a:r>
            <a:r>
              <a:rPr lang="es-ES" sz="1400" dirty="0"/>
              <a:t> </a:t>
            </a:r>
            <a:r>
              <a:rPr lang="es-ES" sz="1400" dirty="0" err="1"/>
              <a:t>service</a:t>
            </a:r>
            <a:r>
              <a:rPr lang="es-ES" sz="1400" dirty="0"/>
              <a:t> </a:t>
            </a:r>
            <a:r>
              <a:rPr lang="es-ES" sz="1400" dirty="0" err="1"/>
              <a:t>is</a:t>
            </a:r>
            <a:r>
              <a:rPr lang="es-ES" sz="1400" dirty="0"/>
              <a:t> </a:t>
            </a:r>
            <a:r>
              <a:rPr lang="es-ES" sz="1400" dirty="0" err="1"/>
              <a:t>important</a:t>
            </a:r>
            <a:r>
              <a:rPr lang="es-ES" sz="1400" dirty="0"/>
              <a:t> </a:t>
            </a:r>
            <a:r>
              <a:rPr lang="es-ES" sz="1400" dirty="0" err="1"/>
              <a:t>for</a:t>
            </a:r>
            <a:r>
              <a:rPr lang="es-ES" sz="1400" dirty="0"/>
              <a:t> </a:t>
            </a:r>
            <a:r>
              <a:rPr lang="es-ES" sz="1400" dirty="0" err="1"/>
              <a:t>your</a:t>
            </a:r>
            <a:r>
              <a:rPr lang="es-ES" sz="1400" dirty="0"/>
              <a:t> </a:t>
            </a:r>
            <a:r>
              <a:rPr lang="es-ES" sz="1400" dirty="0" err="1"/>
              <a:t>customers</a:t>
            </a:r>
            <a:endParaRPr lang="es-ES" sz="1400" dirty="0"/>
          </a:p>
        </p:txBody>
      </p:sp>
      <p:sp>
        <p:nvSpPr>
          <p:cNvPr id="40" name="CuadroTexto 39">
            <a:extLst>
              <a:ext uri="{FF2B5EF4-FFF2-40B4-BE49-F238E27FC236}">
                <a16:creationId xmlns:a16="http://schemas.microsoft.com/office/drawing/2014/main" id="{5B59EF15-B7FB-E8F6-5C55-8B5A0E032312}"/>
              </a:ext>
            </a:extLst>
          </p:cNvPr>
          <p:cNvSpPr txBox="1"/>
          <p:nvPr/>
        </p:nvSpPr>
        <p:spPr>
          <a:xfrm>
            <a:off x="4785706" y="842467"/>
            <a:ext cx="2514600" cy="338554"/>
          </a:xfrm>
          <a:prstGeom prst="rect">
            <a:avLst/>
          </a:prstGeom>
          <a:noFill/>
        </p:spPr>
        <p:txBody>
          <a:bodyPr wrap="square" rtlCol="0">
            <a:spAutoFit/>
          </a:bodyPr>
          <a:lstStyle/>
          <a:p>
            <a:pPr algn="ctr"/>
            <a:r>
              <a:rPr lang="es-ES" sz="1600" dirty="0" err="1">
                <a:solidFill>
                  <a:schemeClr val="accent1">
                    <a:lumMod val="60000"/>
                    <a:lumOff val="40000"/>
                  </a:schemeClr>
                </a:solidFill>
              </a:rPr>
              <a:t>Value</a:t>
            </a:r>
            <a:r>
              <a:rPr lang="es-ES" sz="1600" dirty="0">
                <a:solidFill>
                  <a:schemeClr val="accent1">
                    <a:lumMod val="60000"/>
                    <a:lumOff val="40000"/>
                  </a:schemeClr>
                </a:solidFill>
              </a:rPr>
              <a:t> </a:t>
            </a:r>
            <a:r>
              <a:rPr lang="es-ES" sz="1600" dirty="0" err="1">
                <a:solidFill>
                  <a:schemeClr val="accent1">
                    <a:lumMod val="60000"/>
                    <a:lumOff val="40000"/>
                  </a:schemeClr>
                </a:solidFill>
              </a:rPr>
              <a:t>proposal</a:t>
            </a:r>
            <a:endParaRPr lang="es-ES" sz="1600" dirty="0">
              <a:solidFill>
                <a:schemeClr val="accent1">
                  <a:lumMod val="60000"/>
                  <a:lumOff val="40000"/>
                </a:schemeClr>
              </a:solidFill>
            </a:endParaRPr>
          </a:p>
        </p:txBody>
      </p:sp>
    </p:spTree>
    <p:extLst>
      <p:ext uri="{BB962C8B-B14F-4D97-AF65-F5344CB8AC3E}">
        <p14:creationId xmlns:p14="http://schemas.microsoft.com/office/powerpoint/2010/main" val="5322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B9641E4-C315-FD4F-268B-F1271431F044}"/>
              </a:ext>
            </a:extLst>
          </p:cNvPr>
          <p:cNvSpPr txBox="1">
            <a:spLocks/>
          </p:cNvSpPr>
          <p:nvPr/>
        </p:nvSpPr>
        <p:spPr>
          <a:xfrm>
            <a:off x="3989642" y="219075"/>
            <a:ext cx="2944557" cy="294311"/>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1800" kern="0" spc="165" dirty="0"/>
              <a:t>WHAT</a:t>
            </a:r>
            <a:r>
              <a:rPr lang="es-ES" sz="1800" kern="0" spc="220" dirty="0"/>
              <a:t>?</a:t>
            </a:r>
          </a:p>
        </p:txBody>
      </p:sp>
      <p:sp>
        <p:nvSpPr>
          <p:cNvPr id="8" name="CuadroTexto 7">
            <a:extLst>
              <a:ext uri="{FF2B5EF4-FFF2-40B4-BE49-F238E27FC236}">
                <a16:creationId xmlns:a16="http://schemas.microsoft.com/office/drawing/2014/main" id="{AF1E4E87-ED23-2456-C8A7-EA82B8CF6F11}"/>
              </a:ext>
            </a:extLst>
          </p:cNvPr>
          <p:cNvSpPr txBox="1"/>
          <p:nvPr/>
        </p:nvSpPr>
        <p:spPr>
          <a:xfrm>
            <a:off x="4204620" y="447675"/>
            <a:ext cx="2514600" cy="307777"/>
          </a:xfrm>
          <a:prstGeom prst="rect">
            <a:avLst/>
          </a:prstGeom>
          <a:noFill/>
        </p:spPr>
        <p:txBody>
          <a:bodyPr wrap="square" rtlCol="0">
            <a:spAutoFit/>
          </a:bodyPr>
          <a:lstStyle/>
          <a:p>
            <a:pPr algn="ctr"/>
            <a:r>
              <a:rPr lang="es-ES" sz="1400" dirty="0" err="1">
                <a:solidFill>
                  <a:schemeClr val="accent1">
                    <a:lumMod val="60000"/>
                    <a:lumOff val="40000"/>
                  </a:schemeClr>
                </a:solidFill>
              </a:rPr>
              <a:t>Value</a:t>
            </a:r>
            <a:r>
              <a:rPr lang="es-ES" sz="1400" dirty="0">
                <a:solidFill>
                  <a:schemeClr val="accent1">
                    <a:lumMod val="60000"/>
                    <a:lumOff val="40000"/>
                  </a:schemeClr>
                </a:solidFill>
              </a:rPr>
              <a:t> </a:t>
            </a:r>
            <a:r>
              <a:rPr lang="es-ES" sz="1400" dirty="0" err="1">
                <a:solidFill>
                  <a:schemeClr val="accent1">
                    <a:lumMod val="60000"/>
                    <a:lumOff val="40000"/>
                  </a:schemeClr>
                </a:solidFill>
              </a:rPr>
              <a:t>proposal</a:t>
            </a:r>
            <a:endParaRPr lang="es-ES" sz="1400" dirty="0">
              <a:solidFill>
                <a:schemeClr val="accent1">
                  <a:lumMod val="60000"/>
                  <a:lumOff val="40000"/>
                </a:schemeClr>
              </a:solidFill>
            </a:endParaRPr>
          </a:p>
        </p:txBody>
      </p:sp>
    </p:spTree>
    <p:extLst>
      <p:ext uri="{BB962C8B-B14F-4D97-AF65-F5344CB8AC3E}">
        <p14:creationId xmlns:p14="http://schemas.microsoft.com/office/powerpoint/2010/main" val="357607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6E2BE57-E923-6584-B507-A8782A6F58D6}"/>
              </a:ext>
            </a:extLst>
          </p:cNvPr>
          <p:cNvSpPr txBox="1">
            <a:spLocks/>
          </p:cNvSpPr>
          <p:nvPr/>
        </p:nvSpPr>
        <p:spPr>
          <a:xfrm>
            <a:off x="3505200" y="2581275"/>
            <a:ext cx="4239956" cy="848309"/>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5400" kern="0" spc="165" dirty="0">
                <a:solidFill>
                  <a:schemeClr val="bg1"/>
                </a:solidFill>
              </a:rPr>
              <a:t>WHO</a:t>
            </a:r>
            <a:r>
              <a:rPr lang="es-ES" sz="5400" kern="0" spc="220" dirty="0">
                <a:solidFill>
                  <a:schemeClr val="bg1"/>
                </a:solidFill>
              </a:rPr>
              <a:t>?</a:t>
            </a:r>
          </a:p>
        </p:txBody>
      </p:sp>
    </p:spTree>
    <p:extLst>
      <p:ext uri="{BB962C8B-B14F-4D97-AF65-F5344CB8AC3E}">
        <p14:creationId xmlns:p14="http://schemas.microsoft.com/office/powerpoint/2010/main" val="94497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4CE667-58AB-3C14-082C-2E67AF33D3E0}"/>
              </a:ext>
            </a:extLst>
          </p:cNvPr>
          <p:cNvSpPr txBox="1">
            <a:spLocks/>
          </p:cNvSpPr>
          <p:nvPr/>
        </p:nvSpPr>
        <p:spPr>
          <a:xfrm>
            <a:off x="4191860" y="219075"/>
            <a:ext cx="2944557" cy="386644"/>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sz="2400" kern="0" spc="165" dirty="0"/>
              <a:t>WHO</a:t>
            </a:r>
            <a:r>
              <a:rPr lang="es-ES" sz="2400" kern="0" spc="220" dirty="0"/>
              <a:t>?</a:t>
            </a:r>
          </a:p>
        </p:txBody>
      </p:sp>
      <p:grpSp>
        <p:nvGrpSpPr>
          <p:cNvPr id="3" name="object 3">
            <a:extLst>
              <a:ext uri="{FF2B5EF4-FFF2-40B4-BE49-F238E27FC236}">
                <a16:creationId xmlns:a16="http://schemas.microsoft.com/office/drawing/2014/main" id="{18AC8A5D-6278-9017-D0EB-6EB5E72AAC66}"/>
              </a:ext>
            </a:extLst>
          </p:cNvPr>
          <p:cNvGrpSpPr/>
          <p:nvPr/>
        </p:nvGrpSpPr>
        <p:grpSpPr>
          <a:xfrm>
            <a:off x="533400" y="946100"/>
            <a:ext cx="10287000" cy="4759375"/>
            <a:chOff x="1390649" y="2171700"/>
            <a:chExt cx="2762250" cy="2409825"/>
          </a:xfrm>
          <a:solidFill>
            <a:schemeClr val="bg1"/>
          </a:solidFill>
        </p:grpSpPr>
        <p:sp>
          <p:nvSpPr>
            <p:cNvPr id="4" name="object 4">
              <a:extLst>
                <a:ext uri="{FF2B5EF4-FFF2-40B4-BE49-F238E27FC236}">
                  <a16:creationId xmlns:a16="http://schemas.microsoft.com/office/drawing/2014/main" id="{559DBAC7-1E7D-BBD3-FB65-EAADA24240F2}"/>
                </a:ext>
              </a:extLst>
            </p:cNvPr>
            <p:cNvSpPr/>
            <p:nvPr/>
          </p:nvSpPr>
          <p:spPr>
            <a:xfrm>
              <a:off x="1395412" y="2176462"/>
              <a:ext cx="2752725" cy="2400300"/>
            </a:xfrm>
            <a:custGeom>
              <a:avLst/>
              <a:gdLst/>
              <a:ahLst/>
              <a:cxnLst/>
              <a:rect l="l" t="t" r="r" b="b"/>
              <a:pathLst>
                <a:path w="2752725" h="2400300">
                  <a:moveTo>
                    <a:pt x="2703777" y="2400299"/>
                  </a:moveTo>
                  <a:lnTo>
                    <a:pt x="48947" y="2400299"/>
                  </a:lnTo>
                  <a:lnTo>
                    <a:pt x="45540" y="2399964"/>
                  </a:lnTo>
                  <a:lnTo>
                    <a:pt x="10739" y="2379876"/>
                  </a:lnTo>
                  <a:lnTo>
                    <a:pt x="0" y="2351351"/>
                  </a:lnTo>
                  <a:lnTo>
                    <a:pt x="0" y="2347912"/>
                  </a:lnTo>
                  <a:lnTo>
                    <a:pt x="0" y="48947"/>
                  </a:lnTo>
                  <a:lnTo>
                    <a:pt x="17776" y="12911"/>
                  </a:lnTo>
                  <a:lnTo>
                    <a:pt x="48947" y="0"/>
                  </a:lnTo>
                  <a:lnTo>
                    <a:pt x="2703777" y="0"/>
                  </a:lnTo>
                  <a:lnTo>
                    <a:pt x="2739813" y="17776"/>
                  </a:lnTo>
                  <a:lnTo>
                    <a:pt x="2752724" y="48947"/>
                  </a:lnTo>
                  <a:lnTo>
                    <a:pt x="2752724" y="2351351"/>
                  </a:lnTo>
                  <a:lnTo>
                    <a:pt x="2734948" y="2387387"/>
                  </a:lnTo>
                  <a:lnTo>
                    <a:pt x="2707183" y="2399964"/>
                  </a:lnTo>
                  <a:lnTo>
                    <a:pt x="2703777" y="2400299"/>
                  </a:lnTo>
                  <a:close/>
                </a:path>
              </a:pathLst>
            </a:custGeom>
            <a:grpFill/>
            <a:ln w="38100">
              <a:solidFill>
                <a:srgbClr val="008036"/>
              </a:solidFill>
            </a:ln>
          </p:spPr>
          <p:txBody>
            <a:bodyPr wrap="square" lIns="0" tIns="0" rIns="0" bIns="0" rtlCol="0"/>
            <a:lstStyle/>
            <a:p>
              <a:endParaRPr sz="2000"/>
            </a:p>
          </p:txBody>
        </p:sp>
        <p:sp>
          <p:nvSpPr>
            <p:cNvPr id="5" name="object 5">
              <a:extLst>
                <a:ext uri="{FF2B5EF4-FFF2-40B4-BE49-F238E27FC236}">
                  <a16:creationId xmlns:a16="http://schemas.microsoft.com/office/drawing/2014/main" id="{0CF338AF-DD4F-A218-3F3B-2A8397BEE1A0}"/>
                </a:ext>
              </a:extLst>
            </p:cNvPr>
            <p:cNvSpPr/>
            <p:nvPr/>
          </p:nvSpPr>
          <p:spPr>
            <a:xfrm>
              <a:off x="1395412" y="2176462"/>
              <a:ext cx="2752725" cy="2400300"/>
            </a:xfrm>
            <a:custGeom>
              <a:avLst/>
              <a:gdLst/>
              <a:ahLst/>
              <a:cxnLst/>
              <a:rect l="l" t="t" r="r" b="b"/>
              <a:pathLst>
                <a:path w="2752725" h="2400300">
                  <a:moveTo>
                    <a:pt x="0" y="23479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2387" y="0"/>
                  </a:lnTo>
                  <a:lnTo>
                    <a:pt x="2700337" y="0"/>
                  </a:lnTo>
                  <a:lnTo>
                    <a:pt x="2703777" y="0"/>
                  </a:lnTo>
                  <a:lnTo>
                    <a:pt x="2707183" y="335"/>
                  </a:lnTo>
                  <a:lnTo>
                    <a:pt x="2741984" y="20422"/>
                  </a:lnTo>
                  <a:lnTo>
                    <a:pt x="2743895" y="23282"/>
                  </a:lnTo>
                  <a:lnTo>
                    <a:pt x="2745806" y="26142"/>
                  </a:lnTo>
                  <a:lnTo>
                    <a:pt x="2752724" y="52387"/>
                  </a:lnTo>
                  <a:lnTo>
                    <a:pt x="2752724" y="2347912"/>
                  </a:lnTo>
                  <a:lnTo>
                    <a:pt x="2743895" y="2377016"/>
                  </a:lnTo>
                  <a:lnTo>
                    <a:pt x="2741984" y="2379876"/>
                  </a:lnTo>
                  <a:lnTo>
                    <a:pt x="2707183" y="2399964"/>
                  </a:lnTo>
                  <a:lnTo>
                    <a:pt x="2700337" y="2400299"/>
                  </a:lnTo>
                  <a:lnTo>
                    <a:pt x="52387" y="2400299"/>
                  </a:lnTo>
                  <a:lnTo>
                    <a:pt x="15343" y="2384955"/>
                  </a:lnTo>
                  <a:lnTo>
                    <a:pt x="8828" y="2377016"/>
                  </a:lnTo>
                  <a:lnTo>
                    <a:pt x="6917" y="2374156"/>
                  </a:lnTo>
                  <a:lnTo>
                    <a:pt x="5304" y="2371137"/>
                  </a:lnTo>
                  <a:lnTo>
                    <a:pt x="3987" y="2367959"/>
                  </a:lnTo>
                  <a:lnTo>
                    <a:pt x="2671" y="2364781"/>
                  </a:lnTo>
                  <a:lnTo>
                    <a:pt x="1677" y="2361505"/>
                  </a:lnTo>
                  <a:lnTo>
                    <a:pt x="1006" y="2358132"/>
                  </a:lnTo>
                  <a:lnTo>
                    <a:pt x="335" y="2354758"/>
                  </a:lnTo>
                  <a:lnTo>
                    <a:pt x="0" y="2351351"/>
                  </a:lnTo>
                  <a:lnTo>
                    <a:pt x="0" y="2347912"/>
                  </a:lnTo>
                  <a:close/>
                </a:path>
              </a:pathLst>
            </a:custGeom>
            <a:grpFill/>
            <a:ln w="38100">
              <a:solidFill>
                <a:srgbClr val="008036"/>
              </a:solidFill>
            </a:ln>
          </p:spPr>
          <p:txBody>
            <a:bodyPr wrap="square" lIns="0" tIns="0" rIns="0" bIns="0" rtlCol="0"/>
            <a:lstStyle/>
            <a:p>
              <a:endParaRPr sz="2000"/>
            </a:p>
          </p:txBody>
        </p:sp>
      </p:grpSp>
      <p:sp>
        <p:nvSpPr>
          <p:cNvPr id="18" name="CuadroTexto 17">
            <a:extLst>
              <a:ext uri="{FF2B5EF4-FFF2-40B4-BE49-F238E27FC236}">
                <a16:creationId xmlns:a16="http://schemas.microsoft.com/office/drawing/2014/main" id="{94740F7B-90E6-6B2D-127D-2DDAFF8F63A1}"/>
              </a:ext>
            </a:extLst>
          </p:cNvPr>
          <p:cNvSpPr txBox="1"/>
          <p:nvPr/>
        </p:nvSpPr>
        <p:spPr>
          <a:xfrm>
            <a:off x="3924302" y="495313"/>
            <a:ext cx="3505200" cy="369332"/>
          </a:xfrm>
          <a:prstGeom prst="rect">
            <a:avLst/>
          </a:prstGeom>
          <a:noFill/>
        </p:spPr>
        <p:txBody>
          <a:bodyPr wrap="square" rtlCol="0">
            <a:spAutoFit/>
          </a:bodyPr>
          <a:lstStyle/>
          <a:p>
            <a:pPr algn="ctr"/>
            <a:r>
              <a:rPr lang="es-ES" dirty="0" err="1">
                <a:solidFill>
                  <a:schemeClr val="accent1">
                    <a:lumMod val="60000"/>
                    <a:lumOff val="40000"/>
                  </a:schemeClr>
                </a:solidFill>
              </a:rPr>
              <a:t>Your</a:t>
            </a:r>
            <a:r>
              <a:rPr lang="es-ES" dirty="0">
                <a:solidFill>
                  <a:schemeClr val="accent1">
                    <a:lumMod val="60000"/>
                    <a:lumOff val="40000"/>
                  </a:schemeClr>
                </a:solidFill>
              </a:rPr>
              <a:t> </a:t>
            </a:r>
            <a:r>
              <a:rPr lang="es-ES" dirty="0" err="1">
                <a:solidFill>
                  <a:schemeClr val="accent1">
                    <a:lumMod val="60000"/>
                    <a:lumOff val="40000"/>
                  </a:schemeClr>
                </a:solidFill>
              </a:rPr>
              <a:t>customers</a:t>
            </a:r>
            <a:endParaRPr lang="es-ES" dirty="0">
              <a:solidFill>
                <a:schemeClr val="accent1">
                  <a:lumMod val="60000"/>
                  <a:lumOff val="40000"/>
                </a:schemeClr>
              </a:solidFill>
            </a:endParaRPr>
          </a:p>
        </p:txBody>
      </p:sp>
      <p:sp>
        <p:nvSpPr>
          <p:cNvPr id="6" name="CuadroTexto 5">
            <a:extLst>
              <a:ext uri="{FF2B5EF4-FFF2-40B4-BE49-F238E27FC236}">
                <a16:creationId xmlns:a16="http://schemas.microsoft.com/office/drawing/2014/main" id="{E8BAC8DE-E443-C7C8-92CF-0869506D0D5C}"/>
              </a:ext>
            </a:extLst>
          </p:cNvPr>
          <p:cNvSpPr txBox="1"/>
          <p:nvPr/>
        </p:nvSpPr>
        <p:spPr>
          <a:xfrm>
            <a:off x="838200" y="1285875"/>
            <a:ext cx="9735866" cy="4270400"/>
          </a:xfrm>
          <a:prstGeom prst="rect">
            <a:avLst/>
          </a:prstGeom>
          <a:noFill/>
        </p:spPr>
        <p:txBody>
          <a:bodyPr wrap="square" rtlCol="0">
            <a:spAutoFit/>
          </a:bodyPr>
          <a:lstStyle/>
          <a:p>
            <a:pPr algn="just">
              <a:spcAft>
                <a:spcPts val="300"/>
              </a:spcAft>
            </a:pPr>
            <a:r>
              <a:rPr lang="es-ES" sz="1400" dirty="0">
                <a:effectLst/>
                <a:ea typeface="Times New Roman" panose="02020603050405020304" pitchFamily="18" charset="0"/>
              </a:rPr>
              <a:t>In </a:t>
            </a:r>
            <a:r>
              <a:rPr lang="es-ES" sz="1400" dirty="0" err="1">
                <a:effectLst/>
                <a:ea typeface="Times New Roman" panose="02020603050405020304" pitchFamily="18" charset="0"/>
              </a:rPr>
              <a:t>this</a:t>
            </a:r>
            <a:r>
              <a:rPr lang="es-ES" sz="1400" dirty="0">
                <a:effectLst/>
                <a:ea typeface="Times New Roman" panose="02020603050405020304" pitchFamily="18" charset="0"/>
              </a:rPr>
              <a:t> </a:t>
            </a:r>
            <a:r>
              <a:rPr lang="es-ES" sz="1400" dirty="0" err="1">
                <a:effectLst/>
                <a:ea typeface="Times New Roman" panose="02020603050405020304" pitchFamily="18" charset="0"/>
              </a:rPr>
              <a:t>part</a:t>
            </a:r>
            <a:r>
              <a:rPr lang="es-ES" sz="1400" dirty="0">
                <a:effectLst/>
                <a:ea typeface="Times New Roman" panose="02020603050405020304" pitchFamily="18" charset="0"/>
              </a:rPr>
              <a:t> </a:t>
            </a:r>
            <a:r>
              <a:rPr lang="es-ES" sz="1400" dirty="0" err="1">
                <a:effectLst/>
                <a:ea typeface="Times New Roman" panose="02020603050405020304" pitchFamily="18" charset="0"/>
              </a:rPr>
              <a:t>of</a:t>
            </a:r>
            <a:r>
              <a:rPr lang="es-ES" sz="1400" dirty="0">
                <a:effectLst/>
                <a:ea typeface="Times New Roman" panose="02020603050405020304" pitchFamily="18" charset="0"/>
              </a:rPr>
              <a:t> </a:t>
            </a:r>
            <a:r>
              <a:rPr lang="es-ES" sz="1400" dirty="0" err="1">
                <a:effectLst/>
                <a:ea typeface="Times New Roman" panose="02020603050405020304" pitchFamily="18" charset="0"/>
              </a:rPr>
              <a:t>the</a:t>
            </a:r>
            <a:r>
              <a:rPr lang="es-ES" sz="1400" dirty="0">
                <a:effectLst/>
                <a:ea typeface="Times New Roman" panose="02020603050405020304" pitchFamily="18" charset="0"/>
              </a:rPr>
              <a:t> Pitch </a:t>
            </a:r>
            <a:r>
              <a:rPr lang="es-ES" sz="1400" dirty="0" err="1">
                <a:effectLst/>
                <a:ea typeface="Times New Roman" panose="02020603050405020304" pitchFamily="18" charset="0"/>
              </a:rPr>
              <a:t>you</a:t>
            </a:r>
            <a:r>
              <a:rPr lang="es-ES" sz="1400" dirty="0">
                <a:effectLst/>
                <a:ea typeface="Times New Roman" panose="02020603050405020304" pitchFamily="18" charset="0"/>
              </a:rPr>
              <a:t> </a:t>
            </a:r>
            <a:r>
              <a:rPr lang="es-ES" sz="1400" dirty="0" err="1">
                <a:effectLst/>
                <a:ea typeface="Times New Roman" panose="02020603050405020304" pitchFamily="18" charset="0"/>
              </a:rPr>
              <a:t>should</a:t>
            </a:r>
            <a:r>
              <a:rPr lang="es-ES" sz="1400" dirty="0">
                <a:effectLst/>
                <a:ea typeface="Times New Roman" panose="02020603050405020304" pitchFamily="18" charset="0"/>
              </a:rPr>
              <a:t> </a:t>
            </a:r>
            <a:r>
              <a:rPr lang="es-ES" sz="1400" dirty="0" err="1">
                <a:effectLst/>
                <a:ea typeface="Times New Roman" panose="02020603050405020304" pitchFamily="18" charset="0"/>
              </a:rPr>
              <a:t>explain</a:t>
            </a:r>
            <a:r>
              <a:rPr lang="es-ES" sz="1400" dirty="0">
                <a:effectLst/>
                <a:ea typeface="Times New Roman" panose="02020603050405020304" pitchFamily="18" charset="0"/>
              </a:rPr>
              <a:t> </a:t>
            </a:r>
            <a:r>
              <a:rPr lang="es-ES" sz="1400" dirty="0" err="1">
                <a:effectLst/>
                <a:ea typeface="Times New Roman" panose="02020603050405020304" pitchFamily="18" charset="0"/>
              </a:rPr>
              <a:t>who</a:t>
            </a:r>
            <a:r>
              <a:rPr lang="es-ES" sz="1400" dirty="0">
                <a:effectLst/>
                <a:ea typeface="Times New Roman" panose="02020603050405020304" pitchFamily="18" charset="0"/>
              </a:rPr>
              <a:t> are </a:t>
            </a:r>
            <a:r>
              <a:rPr lang="es-ES" sz="1400" dirty="0" err="1">
                <a:effectLst/>
                <a:ea typeface="Times New Roman" panose="02020603050405020304" pitchFamily="18" charset="0"/>
              </a:rPr>
              <a:t>your</a:t>
            </a:r>
            <a:r>
              <a:rPr lang="es-ES" sz="1400" dirty="0">
                <a:effectLst/>
                <a:ea typeface="Times New Roman" panose="02020603050405020304" pitchFamily="18" charset="0"/>
              </a:rPr>
              <a:t> </a:t>
            </a:r>
            <a:r>
              <a:rPr lang="es-ES" sz="1400" dirty="0" err="1">
                <a:effectLst/>
                <a:ea typeface="Times New Roman" panose="02020603050405020304" pitchFamily="18" charset="0"/>
              </a:rPr>
              <a:t>customers</a:t>
            </a:r>
            <a:r>
              <a:rPr lang="es-ES" sz="1400" dirty="0">
                <a:ea typeface="Times New Roman" panose="02020603050405020304" pitchFamily="18" charset="0"/>
              </a:rPr>
              <a:t>, </a:t>
            </a:r>
            <a:r>
              <a:rPr lang="es-ES" sz="1400" dirty="0" err="1">
                <a:ea typeface="Times New Roman" panose="02020603050405020304" pitchFamily="18" charset="0"/>
              </a:rPr>
              <a:t>how</a:t>
            </a:r>
            <a:r>
              <a:rPr lang="es-ES" sz="1400" dirty="0">
                <a:ea typeface="Times New Roman" panose="02020603050405020304" pitchFamily="18" charset="0"/>
              </a:rPr>
              <a:t> </a:t>
            </a:r>
            <a:r>
              <a:rPr lang="es-ES" sz="1400" dirty="0" err="1">
                <a:ea typeface="Times New Roman" panose="02020603050405020304" pitchFamily="18" charset="0"/>
              </a:rPr>
              <a:t>will</a:t>
            </a:r>
            <a:r>
              <a:rPr lang="es-ES" sz="1400" dirty="0">
                <a:ea typeface="Times New Roman" panose="02020603050405020304" pitchFamily="18" charset="0"/>
              </a:rPr>
              <a:t> </a:t>
            </a:r>
            <a:r>
              <a:rPr lang="es-ES" sz="1400" dirty="0" err="1">
                <a:ea typeface="Times New Roman" panose="02020603050405020304" pitchFamily="18" charset="0"/>
              </a:rPr>
              <a:t>you</a:t>
            </a:r>
            <a:r>
              <a:rPr lang="es-ES" sz="1400" dirty="0">
                <a:ea typeface="Times New Roman" panose="02020603050405020304" pitchFamily="18" charset="0"/>
              </a:rPr>
              <a:t> </a:t>
            </a:r>
            <a:r>
              <a:rPr lang="es-ES" sz="1400" dirty="0" err="1">
                <a:ea typeface="Times New Roman" panose="02020603050405020304" pitchFamily="18" charset="0"/>
              </a:rPr>
              <a:t>interact</a:t>
            </a:r>
            <a:r>
              <a:rPr lang="es-ES" sz="1400" dirty="0">
                <a:ea typeface="Times New Roman" panose="02020603050405020304" pitchFamily="18" charset="0"/>
              </a:rPr>
              <a:t> </a:t>
            </a:r>
            <a:r>
              <a:rPr lang="es-ES" sz="1400" dirty="0" err="1">
                <a:ea typeface="Times New Roman" panose="02020603050405020304" pitchFamily="18" charset="0"/>
              </a:rPr>
              <a:t>with</a:t>
            </a:r>
            <a:r>
              <a:rPr lang="es-ES" sz="1400" dirty="0">
                <a:ea typeface="Times New Roman" panose="02020603050405020304" pitchFamily="18" charset="0"/>
              </a:rPr>
              <a:t> </a:t>
            </a:r>
            <a:r>
              <a:rPr lang="es-ES" sz="1400" dirty="0" err="1">
                <a:ea typeface="Times New Roman" panose="02020603050405020304" pitchFamily="18" charset="0"/>
              </a:rPr>
              <a:t>them</a:t>
            </a:r>
            <a:r>
              <a:rPr lang="es-ES" sz="1400" dirty="0">
                <a:ea typeface="Times New Roman" panose="02020603050405020304" pitchFamily="18" charset="0"/>
              </a:rPr>
              <a:t> and </a:t>
            </a:r>
            <a:r>
              <a:rPr lang="es-ES" sz="1400" dirty="0" err="1">
                <a:ea typeface="Times New Roman" panose="02020603050405020304" pitchFamily="18" charset="0"/>
              </a:rPr>
              <a:t>how</a:t>
            </a:r>
            <a:r>
              <a:rPr lang="es-ES" sz="1400" dirty="0">
                <a:ea typeface="Times New Roman" panose="02020603050405020304" pitchFamily="18" charset="0"/>
              </a:rPr>
              <a:t> </a:t>
            </a:r>
            <a:r>
              <a:rPr lang="es-ES" sz="1400" dirty="0" err="1">
                <a:ea typeface="Times New Roman" panose="02020603050405020304" pitchFamily="18" charset="0"/>
              </a:rPr>
              <a:t>will</a:t>
            </a:r>
            <a:r>
              <a:rPr lang="es-ES" sz="1400" dirty="0">
                <a:ea typeface="Times New Roman" panose="02020603050405020304" pitchFamily="18" charset="0"/>
              </a:rPr>
              <a:t> </a:t>
            </a:r>
            <a:r>
              <a:rPr lang="es-ES" sz="1400" dirty="0" err="1">
                <a:ea typeface="Times New Roman" panose="02020603050405020304" pitchFamily="18" charset="0"/>
              </a:rPr>
              <a:t>you</a:t>
            </a:r>
            <a:r>
              <a:rPr lang="es-ES" sz="1400" dirty="0">
                <a:ea typeface="Times New Roman" panose="02020603050405020304" pitchFamily="18" charset="0"/>
              </a:rPr>
              <a:t> </a:t>
            </a:r>
            <a:r>
              <a:rPr lang="es-ES" sz="1400" dirty="0" err="1">
                <a:ea typeface="Times New Roman" panose="02020603050405020304" pitchFamily="18" charset="0"/>
              </a:rPr>
              <a:t>reach</a:t>
            </a:r>
            <a:r>
              <a:rPr lang="es-ES" sz="1400" dirty="0">
                <a:ea typeface="Times New Roman" panose="02020603050405020304" pitchFamily="18" charset="0"/>
              </a:rPr>
              <a:t> </a:t>
            </a:r>
            <a:r>
              <a:rPr lang="es-ES" sz="1400" dirty="0" err="1">
                <a:ea typeface="Times New Roman" panose="02020603050405020304" pitchFamily="18" charset="0"/>
              </a:rPr>
              <a:t>them</a:t>
            </a:r>
            <a:r>
              <a:rPr lang="es-ES" sz="1400" dirty="0">
                <a:ea typeface="Times New Roman" panose="02020603050405020304" pitchFamily="18" charset="0"/>
              </a:rPr>
              <a:t>.</a:t>
            </a:r>
            <a:endParaRPr lang="en-US" sz="1400" dirty="0">
              <a:solidFill>
                <a:srgbClr val="000000"/>
              </a:solidFill>
              <a:effectLst/>
              <a:ea typeface="Times New Roman" panose="02020603050405020304" pitchFamily="18" charset="0"/>
            </a:endParaRPr>
          </a:p>
          <a:p>
            <a:pPr algn="just">
              <a:spcAft>
                <a:spcPts val="300"/>
              </a:spcAft>
            </a:pPr>
            <a:endParaRPr lang="en-US" sz="1400" dirty="0">
              <a:solidFill>
                <a:srgbClr val="000000"/>
              </a:solidFill>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A </a:t>
            </a:r>
            <a:r>
              <a:rPr lang="en-US" sz="1400" b="1" dirty="0">
                <a:solidFill>
                  <a:srgbClr val="000000"/>
                </a:solidFill>
                <a:effectLst/>
                <a:ea typeface="Times New Roman" panose="02020603050405020304" pitchFamily="18" charset="0"/>
              </a:rPr>
              <a:t>customer </a:t>
            </a:r>
            <a:r>
              <a:rPr lang="en-US" sz="1400" dirty="0">
                <a:solidFill>
                  <a:srgbClr val="000000"/>
                </a:solidFill>
                <a:effectLst/>
                <a:ea typeface="Times New Roman" panose="02020603050405020304" pitchFamily="18" charset="0"/>
              </a:rPr>
              <a:t>is a person who buys something from a business. They are highly important to businesses because if no one bought their products or services, they would not make money and would have to close.</a:t>
            </a:r>
            <a:endParaRPr lang="es-ES" sz="1400" dirty="0">
              <a:effectLst/>
              <a:ea typeface="Times New Roman" panose="02020603050405020304" pitchFamily="18" charset="0"/>
            </a:endParaRPr>
          </a:p>
          <a:p>
            <a:pPr algn="just">
              <a:spcAft>
                <a:spcPts val="300"/>
              </a:spcAft>
            </a:pPr>
            <a:r>
              <a:rPr lang="en-US" sz="1400" b="1" dirty="0">
                <a:solidFill>
                  <a:srgbClr val="000000"/>
                </a:solidFill>
                <a:effectLst/>
                <a:ea typeface="Times New Roman" panose="02020603050405020304" pitchFamily="18" charset="0"/>
              </a:rPr>
              <a:t> </a:t>
            </a:r>
            <a:endParaRPr lang="es-ES" sz="1400" dirty="0">
              <a:effectLst/>
              <a:ea typeface="Times New Roman" panose="02020603050405020304" pitchFamily="18" charset="0"/>
            </a:endParaRPr>
          </a:p>
          <a:p>
            <a:pPr algn="just">
              <a:spcAft>
                <a:spcPts val="300"/>
              </a:spcAft>
            </a:pPr>
            <a:r>
              <a:rPr lang="en-US" sz="1400" b="1" dirty="0">
                <a:solidFill>
                  <a:srgbClr val="000000"/>
                </a:solidFill>
                <a:effectLst/>
                <a:ea typeface="Times New Roman" panose="02020603050405020304" pitchFamily="18" charset="0"/>
              </a:rPr>
              <a:t>Customer relationships</a:t>
            </a:r>
            <a:r>
              <a:rPr lang="en-US" sz="1400" dirty="0">
                <a:solidFill>
                  <a:srgbClr val="000000"/>
                </a:solidFill>
                <a:effectLst/>
                <a:ea typeface="Times New Roman" panose="02020603050405020304" pitchFamily="18" charset="0"/>
              </a:rPr>
              <a:t> are the way a company interacts and communicates with its customers.</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Companies can build relationships with their customers</a:t>
            </a:r>
            <a:r>
              <a:rPr lang="en-US" sz="1400" b="1" dirty="0">
                <a:solidFill>
                  <a:srgbClr val="000000"/>
                </a:solidFill>
                <a:effectLst/>
                <a:ea typeface="Times New Roman" panose="02020603050405020304" pitchFamily="18" charset="0"/>
              </a:rPr>
              <a:t> </a:t>
            </a:r>
            <a:r>
              <a:rPr lang="en-US" sz="1400" dirty="0">
                <a:solidFill>
                  <a:srgbClr val="000000"/>
                </a:solidFill>
                <a:effectLst/>
                <a:ea typeface="Times New Roman" panose="02020603050405020304" pitchFamily="18" charset="0"/>
              </a:rPr>
              <a:t>in different ways, such as through customer service, advertising and marketing, customer satisfaction, and customer feedback.</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We can group customers according to different criteria, such as age, interests, location or buying behavior.</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 </a:t>
            </a:r>
            <a:endParaRPr lang="es-ES" sz="1400" dirty="0">
              <a:effectLst/>
              <a:ea typeface="Times New Roman" panose="02020603050405020304" pitchFamily="18" charset="0"/>
            </a:endParaRPr>
          </a:p>
          <a:p>
            <a:pPr algn="just">
              <a:spcAft>
                <a:spcPts val="300"/>
              </a:spcAft>
            </a:pPr>
            <a:r>
              <a:rPr lang="en-US" sz="1400" b="1" dirty="0">
                <a:solidFill>
                  <a:srgbClr val="000000"/>
                </a:solidFill>
                <a:effectLst/>
                <a:ea typeface="Times New Roman" panose="02020603050405020304" pitchFamily="18" charset="0"/>
              </a:rPr>
              <a:t>Distribution channels</a:t>
            </a:r>
            <a:r>
              <a:rPr lang="en-US" sz="1400" dirty="0">
                <a:solidFill>
                  <a:srgbClr val="000000"/>
                </a:solidFill>
                <a:effectLst/>
                <a:ea typeface="Times New Roman" panose="02020603050405020304" pitchFamily="18" charset="0"/>
              </a:rPr>
              <a:t> are the way a company brings its products or services to customers. It is important for companies to have good distribution channels so that customers can buy the company's products or services easily and conveniently.</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There are many types of distribution channels, such as direct sales, physical stores, online sales, wholesalers, distributors.</a:t>
            </a:r>
            <a:endParaRPr lang="es-ES" sz="1400" dirty="0">
              <a:effectLst/>
              <a:ea typeface="Times New Roman" panose="02020603050405020304" pitchFamily="18" charset="0"/>
            </a:endParaRPr>
          </a:p>
          <a:p>
            <a:pPr algn="just">
              <a:spcAft>
                <a:spcPts val="300"/>
              </a:spcAft>
            </a:pPr>
            <a:r>
              <a:rPr lang="en-US" sz="1400" dirty="0">
                <a:solidFill>
                  <a:srgbClr val="000000"/>
                </a:solidFill>
                <a:effectLst/>
                <a:ea typeface="Times New Roman" panose="02020603050405020304" pitchFamily="18" charset="0"/>
              </a:rPr>
              <a:t>It is important to choose the right channels in each case to reach as many people as possible.</a:t>
            </a:r>
            <a:endParaRPr lang="es-ES" sz="1400" dirty="0">
              <a:effectLst/>
              <a:ea typeface="Times New Roman" panose="02020603050405020304" pitchFamily="18" charset="0"/>
            </a:endParaRPr>
          </a:p>
          <a:p>
            <a:pPr algn="just">
              <a:spcBef>
                <a:spcPts val="1200"/>
              </a:spcBef>
              <a:spcAft>
                <a:spcPts val="1200"/>
              </a:spcAft>
            </a:pPr>
            <a:endParaRPr lang="es-ES" sz="1400" dirty="0">
              <a:effectLst/>
              <a:ea typeface="Times New Roman" panose="02020603050405020304" pitchFamily="18" charset="0"/>
            </a:endParaRPr>
          </a:p>
          <a:p>
            <a:pPr algn="just"/>
            <a:endParaRPr lang="es-ES" sz="1400" dirty="0"/>
          </a:p>
        </p:txBody>
      </p:sp>
    </p:spTree>
    <p:extLst>
      <p:ext uri="{BB962C8B-B14F-4D97-AF65-F5344CB8AC3E}">
        <p14:creationId xmlns:p14="http://schemas.microsoft.com/office/powerpoint/2010/main" val="23000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20">
            <a:extLst>
              <a:ext uri="{FF2B5EF4-FFF2-40B4-BE49-F238E27FC236}">
                <a16:creationId xmlns:a16="http://schemas.microsoft.com/office/drawing/2014/main" id="{36CEDDC2-A0E8-9212-8F41-EB1147309E5F}"/>
              </a:ext>
            </a:extLst>
          </p:cNvPr>
          <p:cNvSpPr/>
          <p:nvPr/>
        </p:nvSpPr>
        <p:spPr>
          <a:xfrm>
            <a:off x="7864994" y="1405658"/>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redondeado 19">
            <a:extLst>
              <a:ext uri="{FF2B5EF4-FFF2-40B4-BE49-F238E27FC236}">
                <a16:creationId xmlns:a16="http://schemas.microsoft.com/office/drawing/2014/main" id="{8348E70F-909F-A7CA-777D-3587E3342192}"/>
              </a:ext>
            </a:extLst>
          </p:cNvPr>
          <p:cNvSpPr/>
          <p:nvPr/>
        </p:nvSpPr>
        <p:spPr>
          <a:xfrm>
            <a:off x="4556605"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8A588BD5-8FBA-E0FE-4A83-6E97C231DA52}"/>
              </a:ext>
            </a:extLst>
          </p:cNvPr>
          <p:cNvSpPr/>
          <p:nvPr/>
        </p:nvSpPr>
        <p:spPr>
          <a:xfrm>
            <a:off x="1235593" y="1419225"/>
            <a:ext cx="2345806" cy="2371724"/>
          </a:xfrm>
          <a:prstGeom prst="roundRect">
            <a:avLst>
              <a:gd name="adj" fmla="val 49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object 2">
            <a:extLst>
              <a:ext uri="{FF2B5EF4-FFF2-40B4-BE49-F238E27FC236}">
                <a16:creationId xmlns:a16="http://schemas.microsoft.com/office/drawing/2014/main" id="{8773FB74-DC97-E8CD-B028-DA0A33F4CBBC}"/>
              </a:ext>
            </a:extLst>
          </p:cNvPr>
          <p:cNvSpPr txBox="1">
            <a:spLocks/>
          </p:cNvSpPr>
          <p:nvPr/>
        </p:nvSpPr>
        <p:spPr>
          <a:xfrm>
            <a:off x="4782065" y="521742"/>
            <a:ext cx="1835150" cy="572135"/>
          </a:xfrm>
          <a:prstGeom prst="rect">
            <a:avLst/>
          </a:prstGeom>
        </p:spPr>
        <p:txBody>
          <a:bodyPr vert="horz" wrap="square" lIns="0" tIns="17145" rIns="0" bIns="0" rtlCol="0">
            <a:spAutoFit/>
          </a:bodyPr>
          <a:lstStyle>
            <a:lvl1pPr>
              <a:defRPr sz="3550" b="1" i="0">
                <a:solidFill>
                  <a:srgbClr val="006ED5"/>
                </a:solidFill>
                <a:latin typeface="Trebuchet MS"/>
                <a:ea typeface="+mj-ea"/>
                <a:cs typeface="Trebuchet MS"/>
              </a:defRPr>
            </a:lvl1pPr>
          </a:lstStyle>
          <a:p>
            <a:pPr marL="12700" algn="ctr">
              <a:spcBef>
                <a:spcPts val="135"/>
              </a:spcBef>
            </a:pPr>
            <a:r>
              <a:rPr lang="es-ES" kern="0" spc="165" dirty="0"/>
              <a:t>WHO</a:t>
            </a:r>
            <a:r>
              <a:rPr lang="es-ES" kern="0" spc="220" dirty="0"/>
              <a:t>?</a:t>
            </a:r>
          </a:p>
        </p:txBody>
      </p:sp>
      <p:sp>
        <p:nvSpPr>
          <p:cNvPr id="4" name="object 4">
            <a:extLst>
              <a:ext uri="{FF2B5EF4-FFF2-40B4-BE49-F238E27FC236}">
                <a16:creationId xmlns:a16="http://schemas.microsoft.com/office/drawing/2014/main" id="{2F9BBCD5-9BDD-A39C-D92A-23B5FF91A692}"/>
              </a:ext>
            </a:extLst>
          </p:cNvPr>
          <p:cNvSpPr txBox="1"/>
          <p:nvPr/>
        </p:nvSpPr>
        <p:spPr>
          <a:xfrm>
            <a:off x="914400" y="3883977"/>
            <a:ext cx="2884338" cy="455253"/>
          </a:xfrm>
          <a:prstGeom prst="rect">
            <a:avLst/>
          </a:prstGeom>
        </p:spPr>
        <p:txBody>
          <a:bodyPr vert="horz" wrap="square" lIns="0" tIns="11430" rIns="0" bIns="0" rtlCol="0">
            <a:spAutoFit/>
          </a:bodyPr>
          <a:lstStyle/>
          <a:p>
            <a:pPr marL="12700" algn="ctr">
              <a:lnSpc>
                <a:spcPct val="100000"/>
              </a:lnSpc>
              <a:spcBef>
                <a:spcPts val="90"/>
              </a:spcBef>
            </a:pPr>
            <a:r>
              <a:rPr lang="es-ES" sz="1400" b="1" spc="75" dirty="0">
                <a:solidFill>
                  <a:srgbClr val="B19400"/>
                </a:solidFill>
                <a:latin typeface="Trebuchet MS"/>
                <a:cs typeface="Trebuchet MS"/>
              </a:rPr>
              <a:t>Who </a:t>
            </a:r>
            <a:r>
              <a:rPr lang="es-ES" sz="1400" b="1" spc="75" dirty="0" err="1">
                <a:solidFill>
                  <a:srgbClr val="B19400"/>
                </a:solidFill>
                <a:latin typeface="Trebuchet MS"/>
                <a:cs typeface="Trebuchet MS"/>
              </a:rPr>
              <a:t>is</a:t>
            </a:r>
            <a:r>
              <a:rPr lang="es-ES" sz="1400" b="1" spc="75" dirty="0">
                <a:solidFill>
                  <a:srgbClr val="B19400"/>
                </a:solidFill>
                <a:latin typeface="Trebuchet MS"/>
                <a:cs typeface="Trebuchet MS"/>
              </a:rPr>
              <a:t> </a:t>
            </a:r>
            <a:r>
              <a:rPr lang="es-ES" sz="1400" b="1" spc="75" dirty="0" err="1">
                <a:solidFill>
                  <a:srgbClr val="B19400"/>
                </a:solidFill>
                <a:latin typeface="Trebuchet MS"/>
                <a:cs typeface="Trebuchet MS"/>
              </a:rPr>
              <a:t>it</a:t>
            </a:r>
            <a:r>
              <a:rPr lang="es-ES" sz="1400" b="1" spc="75" dirty="0">
                <a:solidFill>
                  <a:srgbClr val="B19400"/>
                </a:solidFill>
                <a:latin typeface="Trebuchet MS"/>
                <a:cs typeface="Trebuchet MS"/>
              </a:rPr>
              <a:t> </a:t>
            </a:r>
            <a:r>
              <a:rPr lang="es-ES" sz="1400" b="1" spc="75" dirty="0" err="1">
                <a:solidFill>
                  <a:srgbClr val="B19400"/>
                </a:solidFill>
                <a:latin typeface="Trebuchet MS"/>
                <a:cs typeface="Trebuchet MS"/>
              </a:rPr>
              <a:t>for</a:t>
            </a:r>
            <a:r>
              <a:rPr lang="es-ES" sz="1400" b="1" spc="75" dirty="0">
                <a:solidFill>
                  <a:srgbClr val="B19400"/>
                </a:solidFill>
                <a:latin typeface="Trebuchet MS"/>
                <a:cs typeface="Trebuchet MS"/>
              </a:rPr>
              <a:t>?</a:t>
            </a:r>
          </a:p>
          <a:p>
            <a:pPr marL="12700" algn="ctr">
              <a:lnSpc>
                <a:spcPct val="100000"/>
              </a:lnSpc>
              <a:spcBef>
                <a:spcPts val="90"/>
              </a:spcBef>
            </a:pPr>
            <a:r>
              <a:rPr lang="es-ES" sz="1400" b="1" spc="75" dirty="0">
                <a:solidFill>
                  <a:srgbClr val="B19400"/>
                </a:solidFill>
                <a:latin typeface="Trebuchet MS"/>
                <a:cs typeface="Trebuchet MS"/>
              </a:rPr>
              <a:t>Who are </a:t>
            </a:r>
            <a:r>
              <a:rPr lang="es-ES" sz="1400" b="1" spc="75" dirty="0" err="1">
                <a:solidFill>
                  <a:srgbClr val="B19400"/>
                </a:solidFill>
                <a:latin typeface="Trebuchet MS"/>
                <a:cs typeface="Trebuchet MS"/>
              </a:rPr>
              <a:t>your</a:t>
            </a:r>
            <a:r>
              <a:rPr lang="es-ES" sz="1400" b="1" spc="75" dirty="0">
                <a:solidFill>
                  <a:srgbClr val="B19400"/>
                </a:solidFill>
                <a:latin typeface="Trebuchet MS"/>
                <a:cs typeface="Trebuchet MS"/>
              </a:rPr>
              <a:t> </a:t>
            </a:r>
            <a:r>
              <a:rPr lang="es-ES" sz="1400" b="1" spc="75" dirty="0" err="1">
                <a:solidFill>
                  <a:srgbClr val="B19400"/>
                </a:solidFill>
                <a:latin typeface="Trebuchet MS"/>
                <a:cs typeface="Trebuchet MS"/>
              </a:rPr>
              <a:t>customers</a:t>
            </a:r>
            <a:r>
              <a:rPr sz="1400" b="1" spc="100" dirty="0">
                <a:solidFill>
                  <a:srgbClr val="B19400"/>
                </a:solidFill>
                <a:latin typeface="Trebuchet MS"/>
                <a:cs typeface="Trebuchet MS"/>
              </a:rPr>
              <a:t>?</a:t>
            </a:r>
            <a:endParaRPr sz="1400" dirty="0">
              <a:latin typeface="Trebuchet MS"/>
              <a:cs typeface="Trebuchet MS"/>
            </a:endParaRPr>
          </a:p>
        </p:txBody>
      </p:sp>
      <p:sp>
        <p:nvSpPr>
          <p:cNvPr id="7" name="object 7">
            <a:extLst>
              <a:ext uri="{FF2B5EF4-FFF2-40B4-BE49-F238E27FC236}">
                <a16:creationId xmlns:a16="http://schemas.microsoft.com/office/drawing/2014/main" id="{6D51C59D-4658-65ED-B887-611A6F41030D}"/>
              </a:ext>
            </a:extLst>
          </p:cNvPr>
          <p:cNvSpPr txBox="1"/>
          <p:nvPr/>
        </p:nvSpPr>
        <p:spPr>
          <a:xfrm>
            <a:off x="4114800" y="3883977"/>
            <a:ext cx="3254177" cy="442429"/>
          </a:xfrm>
          <a:prstGeom prst="rect">
            <a:avLst/>
          </a:prstGeom>
        </p:spPr>
        <p:txBody>
          <a:bodyPr vert="horz" wrap="square" lIns="0" tIns="11430" rIns="0" bIns="0" rtlCol="0">
            <a:spAutoFit/>
          </a:bodyPr>
          <a:lstStyle/>
          <a:p>
            <a:pPr marL="12700" algn="ctr">
              <a:lnSpc>
                <a:spcPct val="100000"/>
              </a:lnSpc>
              <a:spcBef>
                <a:spcPts val="90"/>
              </a:spcBef>
            </a:pPr>
            <a:r>
              <a:rPr lang="es-ES" sz="1400" b="1" spc="-15" dirty="0" err="1">
                <a:solidFill>
                  <a:srgbClr val="008545"/>
                </a:solidFill>
                <a:latin typeface="Trebuchet MS"/>
                <a:cs typeface="Trebuchet MS"/>
              </a:rPr>
              <a:t>How</a:t>
            </a:r>
            <a:r>
              <a:rPr lang="es-ES" sz="1400" b="1" spc="-15" dirty="0">
                <a:solidFill>
                  <a:srgbClr val="008545"/>
                </a:solidFill>
                <a:latin typeface="Trebuchet MS"/>
                <a:cs typeface="Trebuchet MS"/>
              </a:rPr>
              <a:t> </a:t>
            </a:r>
            <a:r>
              <a:rPr lang="es-ES" sz="1400" b="1" spc="-15" dirty="0" err="1">
                <a:solidFill>
                  <a:srgbClr val="008545"/>
                </a:solidFill>
                <a:latin typeface="Trebuchet MS"/>
                <a:cs typeface="Trebuchet MS"/>
              </a:rPr>
              <a:t>to</a:t>
            </a:r>
            <a:r>
              <a:rPr lang="es-ES" sz="1400" b="1" spc="-15" dirty="0">
                <a:solidFill>
                  <a:srgbClr val="008545"/>
                </a:solidFill>
                <a:latin typeface="Trebuchet MS"/>
                <a:cs typeface="Trebuchet MS"/>
              </a:rPr>
              <a:t> </a:t>
            </a:r>
            <a:r>
              <a:rPr lang="es-ES" sz="1400" b="1" spc="-15" dirty="0" err="1">
                <a:solidFill>
                  <a:srgbClr val="008545"/>
                </a:solidFill>
                <a:latin typeface="Trebuchet MS"/>
                <a:cs typeface="Trebuchet MS"/>
              </a:rPr>
              <a:t>reach</a:t>
            </a:r>
            <a:r>
              <a:rPr lang="es-ES" sz="1400" b="1" spc="-15" dirty="0">
                <a:solidFill>
                  <a:srgbClr val="008545"/>
                </a:solidFill>
                <a:latin typeface="Trebuchet MS"/>
                <a:cs typeface="Trebuchet MS"/>
              </a:rPr>
              <a:t> </a:t>
            </a:r>
            <a:r>
              <a:rPr lang="es-ES" sz="1400" b="1" spc="-15" dirty="0" err="1">
                <a:solidFill>
                  <a:srgbClr val="008545"/>
                </a:solidFill>
                <a:latin typeface="Trebuchet MS"/>
                <a:cs typeface="Trebuchet MS"/>
              </a:rPr>
              <a:t>your</a:t>
            </a:r>
            <a:r>
              <a:rPr lang="es-ES" sz="1400" b="1" spc="-15" dirty="0">
                <a:solidFill>
                  <a:srgbClr val="008545"/>
                </a:solidFill>
                <a:latin typeface="Trebuchet MS"/>
                <a:cs typeface="Trebuchet MS"/>
              </a:rPr>
              <a:t> </a:t>
            </a:r>
            <a:r>
              <a:rPr lang="es-ES" sz="1400" b="1" spc="-15" dirty="0" err="1">
                <a:solidFill>
                  <a:srgbClr val="008545"/>
                </a:solidFill>
                <a:latin typeface="Trebuchet MS"/>
                <a:cs typeface="Trebuchet MS"/>
              </a:rPr>
              <a:t>customers</a:t>
            </a:r>
            <a:r>
              <a:rPr sz="1400" b="1" spc="100" dirty="0">
                <a:solidFill>
                  <a:srgbClr val="008545"/>
                </a:solidFill>
                <a:latin typeface="Trebuchet MS"/>
                <a:cs typeface="Trebuchet MS"/>
              </a:rPr>
              <a:t>?</a:t>
            </a:r>
            <a:r>
              <a:rPr lang="es-ES" sz="1400" b="1" spc="100" dirty="0">
                <a:solidFill>
                  <a:srgbClr val="008545"/>
                </a:solidFill>
                <a:latin typeface="Trebuchet MS"/>
                <a:cs typeface="Trebuchet MS"/>
              </a:rPr>
              <a:t> </a:t>
            </a:r>
            <a:r>
              <a:rPr lang="es-ES" sz="1400" b="1" spc="100" dirty="0" err="1">
                <a:solidFill>
                  <a:srgbClr val="008545"/>
                </a:solidFill>
                <a:latin typeface="Trebuchet MS"/>
                <a:cs typeface="Trebuchet MS"/>
              </a:rPr>
              <a:t>How</a:t>
            </a:r>
            <a:r>
              <a:rPr lang="es-ES" sz="1400" b="1" spc="100" dirty="0">
                <a:solidFill>
                  <a:srgbClr val="008545"/>
                </a:solidFill>
                <a:latin typeface="Trebuchet MS"/>
                <a:cs typeface="Trebuchet MS"/>
              </a:rPr>
              <a:t> </a:t>
            </a:r>
            <a:r>
              <a:rPr lang="es-ES" sz="1400" b="1" spc="100" dirty="0" err="1">
                <a:solidFill>
                  <a:srgbClr val="008545"/>
                </a:solidFill>
                <a:latin typeface="Trebuchet MS"/>
                <a:cs typeface="Trebuchet MS"/>
              </a:rPr>
              <a:t>will</a:t>
            </a:r>
            <a:r>
              <a:rPr lang="es-ES" sz="1400" b="1" spc="100" dirty="0">
                <a:solidFill>
                  <a:srgbClr val="008545"/>
                </a:solidFill>
                <a:latin typeface="Trebuchet MS"/>
                <a:cs typeface="Trebuchet MS"/>
              </a:rPr>
              <a:t> </a:t>
            </a:r>
            <a:r>
              <a:rPr lang="es-ES" sz="1400" b="1" spc="100" dirty="0" err="1">
                <a:solidFill>
                  <a:srgbClr val="008545"/>
                </a:solidFill>
                <a:latin typeface="Trebuchet MS"/>
                <a:cs typeface="Trebuchet MS"/>
              </a:rPr>
              <a:t>you</a:t>
            </a:r>
            <a:r>
              <a:rPr lang="es-ES" sz="1400" b="1" spc="100" dirty="0">
                <a:solidFill>
                  <a:srgbClr val="008545"/>
                </a:solidFill>
                <a:latin typeface="Trebuchet MS"/>
                <a:cs typeface="Trebuchet MS"/>
              </a:rPr>
              <a:t> </a:t>
            </a:r>
            <a:r>
              <a:rPr lang="es-ES" sz="1400" b="1" spc="100" dirty="0" err="1">
                <a:solidFill>
                  <a:srgbClr val="008545"/>
                </a:solidFill>
                <a:latin typeface="Trebuchet MS"/>
                <a:cs typeface="Trebuchet MS"/>
              </a:rPr>
              <a:t>deliver</a:t>
            </a:r>
            <a:r>
              <a:rPr lang="es-ES" sz="1400" b="1" spc="100" dirty="0">
                <a:solidFill>
                  <a:srgbClr val="008545"/>
                </a:solidFill>
                <a:latin typeface="Trebuchet MS"/>
                <a:cs typeface="Trebuchet MS"/>
              </a:rPr>
              <a:t> </a:t>
            </a:r>
            <a:r>
              <a:rPr lang="es-ES" sz="1400" b="1" spc="100" dirty="0" err="1">
                <a:solidFill>
                  <a:srgbClr val="008545"/>
                </a:solidFill>
                <a:latin typeface="Trebuchet MS"/>
                <a:cs typeface="Trebuchet MS"/>
              </a:rPr>
              <a:t>your</a:t>
            </a:r>
            <a:r>
              <a:rPr lang="es-ES" sz="1400" b="1" spc="100" dirty="0">
                <a:solidFill>
                  <a:srgbClr val="008545"/>
                </a:solidFill>
                <a:latin typeface="Trebuchet MS"/>
                <a:cs typeface="Trebuchet MS"/>
              </a:rPr>
              <a:t> </a:t>
            </a:r>
            <a:r>
              <a:rPr lang="es-ES" sz="1400" b="1" spc="100" dirty="0" err="1">
                <a:solidFill>
                  <a:srgbClr val="008545"/>
                </a:solidFill>
                <a:latin typeface="Trebuchet MS"/>
                <a:cs typeface="Trebuchet MS"/>
              </a:rPr>
              <a:t>product</a:t>
            </a:r>
            <a:r>
              <a:rPr lang="es-ES" sz="1400" b="1" spc="100" dirty="0">
                <a:solidFill>
                  <a:srgbClr val="008545"/>
                </a:solidFill>
                <a:latin typeface="Trebuchet MS"/>
                <a:cs typeface="Trebuchet MS"/>
              </a:rPr>
              <a:t>?</a:t>
            </a:r>
            <a:endParaRPr sz="1400" dirty="0">
              <a:latin typeface="Trebuchet MS"/>
              <a:cs typeface="Trebuchet MS"/>
            </a:endParaRPr>
          </a:p>
        </p:txBody>
      </p:sp>
      <p:sp>
        <p:nvSpPr>
          <p:cNvPr id="10" name="object 10">
            <a:extLst>
              <a:ext uri="{FF2B5EF4-FFF2-40B4-BE49-F238E27FC236}">
                <a16:creationId xmlns:a16="http://schemas.microsoft.com/office/drawing/2014/main" id="{998F7F71-0742-5767-34B5-CC612F710D09}"/>
              </a:ext>
            </a:extLst>
          </p:cNvPr>
          <p:cNvSpPr txBox="1"/>
          <p:nvPr/>
        </p:nvSpPr>
        <p:spPr>
          <a:xfrm>
            <a:off x="7467600" y="3870642"/>
            <a:ext cx="3124201" cy="433324"/>
          </a:xfrm>
          <a:prstGeom prst="rect">
            <a:avLst/>
          </a:prstGeom>
        </p:spPr>
        <p:txBody>
          <a:bodyPr vert="horz" wrap="square" lIns="0" tIns="0" rIns="0" bIns="0" rtlCol="0">
            <a:spAutoFit/>
          </a:bodyPr>
          <a:lstStyle/>
          <a:p>
            <a:pPr marL="661670" marR="5080" indent="-649605" algn="ctr">
              <a:lnSpc>
                <a:spcPct val="104200"/>
              </a:lnSpc>
            </a:pPr>
            <a:r>
              <a:rPr lang="es-ES" sz="1400" b="1" spc="-15" dirty="0" err="1">
                <a:solidFill>
                  <a:srgbClr val="EB0000"/>
                </a:solidFill>
                <a:latin typeface="Trebuchet MS"/>
                <a:cs typeface="Trebuchet MS"/>
              </a:rPr>
              <a:t>How</a:t>
            </a:r>
            <a:r>
              <a:rPr lang="es-ES" sz="1400" b="1" spc="-15" dirty="0">
                <a:solidFill>
                  <a:srgbClr val="EB0000"/>
                </a:solidFill>
                <a:latin typeface="Trebuchet MS"/>
                <a:cs typeface="Trebuchet MS"/>
              </a:rPr>
              <a:t> </a:t>
            </a:r>
            <a:r>
              <a:rPr lang="es-ES" sz="1400" b="1" spc="-15" dirty="0" err="1">
                <a:solidFill>
                  <a:srgbClr val="EB0000"/>
                </a:solidFill>
                <a:latin typeface="Trebuchet MS"/>
                <a:cs typeface="Trebuchet MS"/>
              </a:rPr>
              <a:t>will</a:t>
            </a:r>
            <a:r>
              <a:rPr lang="es-ES" sz="1400" b="1" spc="-15" dirty="0">
                <a:solidFill>
                  <a:srgbClr val="EB0000"/>
                </a:solidFill>
                <a:latin typeface="Trebuchet MS"/>
                <a:cs typeface="Trebuchet MS"/>
              </a:rPr>
              <a:t> </a:t>
            </a:r>
            <a:r>
              <a:rPr lang="es-ES" sz="1400" b="1" spc="-15" dirty="0" err="1">
                <a:solidFill>
                  <a:srgbClr val="EB0000"/>
                </a:solidFill>
                <a:latin typeface="Trebuchet MS"/>
                <a:cs typeface="Trebuchet MS"/>
              </a:rPr>
              <a:t>you</a:t>
            </a:r>
            <a:r>
              <a:rPr lang="es-ES" sz="1400" b="1" spc="-15" dirty="0">
                <a:solidFill>
                  <a:srgbClr val="EB0000"/>
                </a:solidFill>
                <a:latin typeface="Trebuchet MS"/>
                <a:cs typeface="Trebuchet MS"/>
              </a:rPr>
              <a:t> </a:t>
            </a:r>
            <a:r>
              <a:rPr lang="es-ES" sz="1400" b="1" spc="-15" dirty="0" err="1">
                <a:solidFill>
                  <a:srgbClr val="EB0000"/>
                </a:solidFill>
                <a:latin typeface="Trebuchet MS"/>
                <a:cs typeface="Trebuchet MS"/>
              </a:rPr>
              <a:t>help</a:t>
            </a:r>
            <a:r>
              <a:rPr lang="es-ES" sz="1400" b="1" spc="-15" dirty="0">
                <a:solidFill>
                  <a:srgbClr val="EB0000"/>
                </a:solidFill>
                <a:latin typeface="Trebuchet MS"/>
                <a:cs typeface="Trebuchet MS"/>
              </a:rPr>
              <a:t> </a:t>
            </a:r>
            <a:r>
              <a:rPr lang="es-ES" sz="1400" b="1" spc="-15" dirty="0" err="1">
                <a:solidFill>
                  <a:srgbClr val="EB0000"/>
                </a:solidFill>
                <a:latin typeface="Trebuchet MS"/>
                <a:cs typeface="Trebuchet MS"/>
              </a:rPr>
              <a:t>your</a:t>
            </a:r>
            <a:r>
              <a:rPr lang="es-ES" sz="1400" b="1" spc="-15" dirty="0">
                <a:solidFill>
                  <a:srgbClr val="EB0000"/>
                </a:solidFill>
                <a:latin typeface="Trebuchet MS"/>
                <a:cs typeface="Trebuchet MS"/>
              </a:rPr>
              <a:t> </a:t>
            </a:r>
            <a:r>
              <a:rPr lang="es-ES" sz="1400" b="1" spc="-15" dirty="0" err="1">
                <a:solidFill>
                  <a:srgbClr val="EB0000"/>
                </a:solidFill>
                <a:latin typeface="Trebuchet MS"/>
                <a:cs typeface="Trebuchet MS"/>
              </a:rPr>
              <a:t>customers</a:t>
            </a:r>
            <a:r>
              <a:rPr sz="1400" b="1" spc="-85" dirty="0">
                <a:solidFill>
                  <a:srgbClr val="EB0000"/>
                </a:solidFill>
                <a:latin typeface="Trebuchet MS"/>
                <a:cs typeface="Trebuchet MS"/>
              </a:rPr>
              <a:t>?</a:t>
            </a:r>
            <a:endParaRPr lang="es-ES" sz="1400" b="1" spc="-85" dirty="0">
              <a:solidFill>
                <a:srgbClr val="EB0000"/>
              </a:solidFill>
              <a:latin typeface="Trebuchet MS"/>
              <a:cs typeface="Trebuchet MS"/>
            </a:endParaRPr>
          </a:p>
          <a:p>
            <a:pPr marL="661670" marR="5080" indent="-649605" algn="ctr">
              <a:lnSpc>
                <a:spcPct val="104200"/>
              </a:lnSpc>
            </a:pPr>
            <a:r>
              <a:rPr lang="es-ES" sz="1400" b="1" spc="-85" dirty="0" err="1">
                <a:solidFill>
                  <a:srgbClr val="EB0000"/>
                </a:solidFill>
                <a:latin typeface="Trebuchet MS"/>
                <a:cs typeface="Trebuchet MS"/>
              </a:rPr>
              <a:t>How</a:t>
            </a:r>
            <a:r>
              <a:rPr lang="es-ES" sz="1400" b="1" spc="-85" dirty="0">
                <a:solidFill>
                  <a:srgbClr val="EB0000"/>
                </a:solidFill>
                <a:latin typeface="Trebuchet MS"/>
                <a:cs typeface="Trebuchet MS"/>
              </a:rPr>
              <a:t> </a:t>
            </a:r>
            <a:r>
              <a:rPr lang="es-ES" sz="1400" b="1" spc="-85" dirty="0" err="1">
                <a:solidFill>
                  <a:srgbClr val="EB0000"/>
                </a:solidFill>
                <a:latin typeface="Trebuchet MS"/>
                <a:cs typeface="Trebuchet MS"/>
              </a:rPr>
              <a:t>will</a:t>
            </a:r>
            <a:r>
              <a:rPr lang="es-ES" sz="1400" b="1" spc="-85" dirty="0">
                <a:solidFill>
                  <a:srgbClr val="EB0000"/>
                </a:solidFill>
                <a:latin typeface="Trebuchet MS"/>
                <a:cs typeface="Trebuchet MS"/>
              </a:rPr>
              <a:t> </a:t>
            </a:r>
            <a:r>
              <a:rPr lang="es-ES" sz="1400" b="1" spc="-85" dirty="0" err="1">
                <a:solidFill>
                  <a:srgbClr val="EB0000"/>
                </a:solidFill>
                <a:latin typeface="Trebuchet MS"/>
                <a:cs typeface="Trebuchet MS"/>
              </a:rPr>
              <a:t>you</a:t>
            </a:r>
            <a:r>
              <a:rPr lang="es-ES" sz="1400" b="1" spc="-85" dirty="0">
                <a:solidFill>
                  <a:srgbClr val="EB0000"/>
                </a:solidFill>
                <a:latin typeface="Trebuchet MS"/>
                <a:cs typeface="Trebuchet MS"/>
              </a:rPr>
              <a:t> </a:t>
            </a:r>
            <a:r>
              <a:rPr lang="es-ES" sz="1400" b="1" spc="-85" dirty="0" err="1">
                <a:solidFill>
                  <a:srgbClr val="EB0000"/>
                </a:solidFill>
                <a:latin typeface="Trebuchet MS"/>
                <a:cs typeface="Trebuchet MS"/>
              </a:rPr>
              <a:t>interact</a:t>
            </a:r>
            <a:r>
              <a:rPr lang="es-ES" sz="1400" b="1" spc="-85" dirty="0">
                <a:solidFill>
                  <a:srgbClr val="EB0000"/>
                </a:solidFill>
                <a:latin typeface="Trebuchet MS"/>
                <a:cs typeface="Trebuchet MS"/>
              </a:rPr>
              <a:t> </a:t>
            </a:r>
            <a:r>
              <a:rPr lang="es-ES" sz="1400" b="1" spc="-85" dirty="0" err="1">
                <a:solidFill>
                  <a:srgbClr val="EB0000"/>
                </a:solidFill>
                <a:latin typeface="Trebuchet MS"/>
                <a:cs typeface="Trebuchet MS"/>
              </a:rPr>
              <a:t>with</a:t>
            </a:r>
            <a:r>
              <a:rPr lang="es-ES" sz="1400" b="1" spc="-85" dirty="0">
                <a:solidFill>
                  <a:srgbClr val="EB0000"/>
                </a:solidFill>
                <a:latin typeface="Trebuchet MS"/>
                <a:cs typeface="Trebuchet MS"/>
              </a:rPr>
              <a:t> </a:t>
            </a:r>
            <a:r>
              <a:rPr lang="es-ES" sz="1400" b="1" spc="-85" dirty="0" err="1">
                <a:solidFill>
                  <a:srgbClr val="EB0000"/>
                </a:solidFill>
                <a:latin typeface="Trebuchet MS"/>
                <a:cs typeface="Trebuchet MS"/>
              </a:rPr>
              <a:t>them</a:t>
            </a:r>
            <a:r>
              <a:rPr lang="es-ES" sz="1400" b="1" spc="-85" dirty="0">
                <a:solidFill>
                  <a:srgbClr val="EB0000"/>
                </a:solidFill>
                <a:latin typeface="Trebuchet MS"/>
                <a:cs typeface="Trebuchet MS"/>
              </a:rPr>
              <a:t>?</a:t>
            </a:r>
            <a:endParaRPr sz="1400" dirty="0">
              <a:latin typeface="Trebuchet MS"/>
              <a:cs typeface="Trebuchet MS"/>
            </a:endParaRPr>
          </a:p>
        </p:txBody>
      </p:sp>
      <p:sp>
        <p:nvSpPr>
          <p:cNvPr id="12" name="CuadroTexto 11">
            <a:extLst>
              <a:ext uri="{FF2B5EF4-FFF2-40B4-BE49-F238E27FC236}">
                <a16:creationId xmlns:a16="http://schemas.microsoft.com/office/drawing/2014/main" id="{E8209EE2-9FB5-7C5A-BDCA-6A1DAA21AFD2}"/>
              </a:ext>
            </a:extLst>
          </p:cNvPr>
          <p:cNvSpPr txBox="1"/>
          <p:nvPr/>
        </p:nvSpPr>
        <p:spPr>
          <a:xfrm>
            <a:off x="3841196" y="909211"/>
            <a:ext cx="3716888" cy="369332"/>
          </a:xfrm>
          <a:prstGeom prst="rect">
            <a:avLst/>
          </a:prstGeom>
          <a:noFill/>
        </p:spPr>
        <p:txBody>
          <a:bodyPr wrap="square" rtlCol="0">
            <a:spAutoFit/>
          </a:bodyPr>
          <a:lstStyle/>
          <a:p>
            <a:pPr algn="ctr"/>
            <a:r>
              <a:rPr lang="es-ES" dirty="0" err="1">
                <a:solidFill>
                  <a:schemeClr val="accent1">
                    <a:lumMod val="60000"/>
                    <a:lumOff val="40000"/>
                  </a:schemeClr>
                </a:solidFill>
              </a:rPr>
              <a:t>Your</a:t>
            </a:r>
            <a:r>
              <a:rPr lang="es-ES" dirty="0">
                <a:solidFill>
                  <a:schemeClr val="accent1">
                    <a:lumMod val="60000"/>
                    <a:lumOff val="40000"/>
                  </a:schemeClr>
                </a:solidFill>
              </a:rPr>
              <a:t> </a:t>
            </a:r>
            <a:r>
              <a:rPr lang="es-ES" dirty="0" err="1">
                <a:solidFill>
                  <a:schemeClr val="accent1">
                    <a:lumMod val="60000"/>
                    <a:lumOff val="40000"/>
                  </a:schemeClr>
                </a:solidFill>
              </a:rPr>
              <a:t>customers</a:t>
            </a:r>
            <a:endParaRPr lang="es-ES" dirty="0">
              <a:solidFill>
                <a:schemeClr val="accent1">
                  <a:lumMod val="60000"/>
                  <a:lumOff val="40000"/>
                </a:schemeClr>
              </a:solidFill>
            </a:endParaRPr>
          </a:p>
        </p:txBody>
      </p:sp>
      <p:sp>
        <p:nvSpPr>
          <p:cNvPr id="13" name="CuadroTexto 12">
            <a:extLst>
              <a:ext uri="{FF2B5EF4-FFF2-40B4-BE49-F238E27FC236}">
                <a16:creationId xmlns:a16="http://schemas.microsoft.com/office/drawing/2014/main" id="{9CDDDED0-1750-040D-34ED-E3D53EEC6176}"/>
              </a:ext>
            </a:extLst>
          </p:cNvPr>
          <p:cNvSpPr txBox="1"/>
          <p:nvPr/>
        </p:nvSpPr>
        <p:spPr>
          <a:xfrm>
            <a:off x="1038957" y="4587484"/>
            <a:ext cx="2542442" cy="584775"/>
          </a:xfrm>
          <a:prstGeom prst="rect">
            <a:avLst/>
          </a:prstGeom>
          <a:noFill/>
        </p:spPr>
        <p:txBody>
          <a:bodyPr wrap="square" rtlCol="0">
            <a:spAutoFit/>
          </a:bodyPr>
          <a:lstStyle/>
          <a:p>
            <a:pPr algn="ctr"/>
            <a:r>
              <a:rPr lang="es-ES" sz="1600" dirty="0"/>
              <a:t>Describe </a:t>
            </a:r>
            <a:r>
              <a:rPr lang="es-ES" sz="1600" dirty="0" err="1"/>
              <a:t>your</a:t>
            </a:r>
            <a:r>
              <a:rPr lang="es-ES" sz="1600" dirty="0"/>
              <a:t> </a:t>
            </a:r>
            <a:r>
              <a:rPr lang="es-ES" sz="1600" dirty="0" err="1"/>
              <a:t>customers</a:t>
            </a:r>
            <a:r>
              <a:rPr lang="es-ES" sz="1600" dirty="0"/>
              <a:t>, </a:t>
            </a:r>
            <a:r>
              <a:rPr lang="es-ES" sz="1600" dirty="0" err="1"/>
              <a:t>their</a:t>
            </a:r>
            <a:r>
              <a:rPr lang="es-ES" sz="1600" dirty="0"/>
              <a:t> </a:t>
            </a:r>
            <a:r>
              <a:rPr lang="es-ES" sz="1600" dirty="0" err="1"/>
              <a:t>needs</a:t>
            </a:r>
            <a:r>
              <a:rPr lang="es-ES" sz="1600" dirty="0"/>
              <a:t> and </a:t>
            </a:r>
            <a:r>
              <a:rPr lang="es-ES" sz="1600" dirty="0" err="1"/>
              <a:t>desires</a:t>
            </a:r>
            <a:r>
              <a:rPr lang="es-ES" sz="1600" dirty="0"/>
              <a:t>.</a:t>
            </a:r>
          </a:p>
        </p:txBody>
      </p:sp>
      <p:sp>
        <p:nvSpPr>
          <p:cNvPr id="14" name="CuadroTexto 13">
            <a:extLst>
              <a:ext uri="{FF2B5EF4-FFF2-40B4-BE49-F238E27FC236}">
                <a16:creationId xmlns:a16="http://schemas.microsoft.com/office/drawing/2014/main" id="{71C27ED9-1AD7-A919-1380-C514C7677F9D}"/>
              </a:ext>
            </a:extLst>
          </p:cNvPr>
          <p:cNvSpPr txBox="1"/>
          <p:nvPr/>
        </p:nvSpPr>
        <p:spPr>
          <a:xfrm>
            <a:off x="4343399" y="4623066"/>
            <a:ext cx="2686051" cy="584775"/>
          </a:xfrm>
          <a:prstGeom prst="rect">
            <a:avLst/>
          </a:prstGeom>
          <a:noFill/>
        </p:spPr>
        <p:txBody>
          <a:bodyPr wrap="square" rtlCol="0">
            <a:spAutoFit/>
          </a:bodyPr>
          <a:lstStyle/>
          <a:p>
            <a:r>
              <a:rPr lang="es-ES" sz="1600" dirty="0"/>
              <a:t>Show </a:t>
            </a:r>
            <a:r>
              <a:rPr lang="es-ES" sz="1600" dirty="0" err="1"/>
              <a:t>the</a:t>
            </a:r>
            <a:r>
              <a:rPr lang="es-ES" sz="1600" dirty="0"/>
              <a:t> </a:t>
            </a:r>
            <a:r>
              <a:rPr lang="es-ES" sz="1600" dirty="0" err="1"/>
              <a:t>channels</a:t>
            </a:r>
            <a:r>
              <a:rPr lang="es-ES" sz="1600" dirty="0"/>
              <a:t> </a:t>
            </a:r>
            <a:r>
              <a:rPr lang="es-ES" sz="1600" dirty="0" err="1"/>
              <a:t>you</a:t>
            </a:r>
            <a:r>
              <a:rPr lang="es-ES" sz="1600" dirty="0"/>
              <a:t> </a:t>
            </a:r>
            <a:r>
              <a:rPr lang="es-ES" sz="1600" dirty="0" err="1"/>
              <a:t>will</a:t>
            </a:r>
            <a:r>
              <a:rPr lang="es-ES" sz="1600" dirty="0"/>
              <a:t> use </a:t>
            </a:r>
            <a:r>
              <a:rPr lang="es-ES" sz="1600" dirty="0" err="1"/>
              <a:t>to</a:t>
            </a:r>
            <a:r>
              <a:rPr lang="es-ES" sz="1600" dirty="0"/>
              <a:t> </a:t>
            </a:r>
            <a:r>
              <a:rPr lang="es-ES" sz="1600" dirty="0" err="1"/>
              <a:t>reach</a:t>
            </a:r>
            <a:r>
              <a:rPr lang="es-ES" sz="1600" dirty="0"/>
              <a:t> </a:t>
            </a:r>
            <a:r>
              <a:rPr lang="es-ES" sz="1600" dirty="0" err="1"/>
              <a:t>your</a:t>
            </a:r>
            <a:r>
              <a:rPr lang="es-ES" sz="1600" dirty="0"/>
              <a:t> </a:t>
            </a:r>
            <a:r>
              <a:rPr lang="es-ES" sz="1600" dirty="0" err="1"/>
              <a:t>customers</a:t>
            </a:r>
            <a:r>
              <a:rPr lang="es-ES" sz="1600" dirty="0"/>
              <a:t>.</a:t>
            </a:r>
          </a:p>
        </p:txBody>
      </p:sp>
      <p:sp>
        <p:nvSpPr>
          <p:cNvPr id="15" name="CuadroTexto 14">
            <a:extLst>
              <a:ext uri="{FF2B5EF4-FFF2-40B4-BE49-F238E27FC236}">
                <a16:creationId xmlns:a16="http://schemas.microsoft.com/office/drawing/2014/main" id="{128B7772-0F1E-5199-6311-EAD08ECF5362}"/>
              </a:ext>
            </a:extLst>
          </p:cNvPr>
          <p:cNvSpPr txBox="1"/>
          <p:nvPr/>
        </p:nvSpPr>
        <p:spPr>
          <a:xfrm>
            <a:off x="7639000" y="4587483"/>
            <a:ext cx="3124200" cy="584775"/>
          </a:xfrm>
          <a:prstGeom prst="rect">
            <a:avLst/>
          </a:prstGeom>
          <a:noFill/>
        </p:spPr>
        <p:txBody>
          <a:bodyPr wrap="square" rtlCol="0">
            <a:spAutoFit/>
          </a:bodyPr>
          <a:lstStyle/>
          <a:p>
            <a:r>
              <a:rPr lang="es-ES" sz="1600" dirty="0"/>
              <a:t>Describe </a:t>
            </a:r>
            <a:r>
              <a:rPr lang="es-ES" sz="1600" dirty="0" err="1"/>
              <a:t>how</a:t>
            </a:r>
            <a:r>
              <a:rPr lang="es-ES" sz="1600" dirty="0"/>
              <a:t> </a:t>
            </a:r>
            <a:r>
              <a:rPr lang="es-ES" sz="1600" dirty="0" err="1"/>
              <a:t>your</a:t>
            </a:r>
            <a:r>
              <a:rPr lang="es-ES" sz="1600" dirty="0"/>
              <a:t> </a:t>
            </a:r>
            <a:r>
              <a:rPr lang="es-ES" sz="1600" dirty="0" err="1"/>
              <a:t>product</a:t>
            </a:r>
            <a:r>
              <a:rPr lang="es-ES" sz="1600" dirty="0"/>
              <a:t> </a:t>
            </a:r>
            <a:r>
              <a:rPr lang="es-ES" sz="1600" dirty="0" err="1"/>
              <a:t>or</a:t>
            </a:r>
            <a:r>
              <a:rPr lang="es-ES" sz="1600" dirty="0"/>
              <a:t> </a:t>
            </a:r>
            <a:r>
              <a:rPr lang="es-ES" sz="1600" dirty="0" err="1"/>
              <a:t>service</a:t>
            </a:r>
            <a:r>
              <a:rPr lang="es-ES" sz="1600" dirty="0"/>
              <a:t> </a:t>
            </a:r>
            <a:r>
              <a:rPr lang="es-ES" sz="1600" dirty="0" err="1"/>
              <a:t>will</a:t>
            </a:r>
            <a:r>
              <a:rPr lang="es-ES" sz="1600" dirty="0"/>
              <a:t> </a:t>
            </a:r>
            <a:r>
              <a:rPr lang="es-ES" sz="1600" dirty="0" err="1"/>
              <a:t>help</a:t>
            </a:r>
            <a:r>
              <a:rPr lang="es-ES" sz="1600" dirty="0"/>
              <a:t> </a:t>
            </a:r>
            <a:r>
              <a:rPr lang="es-ES" sz="1600" dirty="0" err="1"/>
              <a:t>your</a:t>
            </a:r>
            <a:r>
              <a:rPr lang="es-ES" sz="1600" dirty="0"/>
              <a:t> </a:t>
            </a:r>
            <a:r>
              <a:rPr lang="es-ES" sz="1600" dirty="0" err="1"/>
              <a:t>customers</a:t>
            </a:r>
            <a:r>
              <a:rPr lang="es-ES" sz="1600" dirty="0"/>
              <a:t>.</a:t>
            </a:r>
          </a:p>
        </p:txBody>
      </p:sp>
      <p:pic>
        <p:nvPicPr>
          <p:cNvPr id="8" name="Imagen 7">
            <a:extLst>
              <a:ext uri="{FF2B5EF4-FFF2-40B4-BE49-F238E27FC236}">
                <a16:creationId xmlns:a16="http://schemas.microsoft.com/office/drawing/2014/main" id="{59315A4C-E849-28FE-C7D7-25563D97D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532" y="1710892"/>
            <a:ext cx="2130711" cy="1905000"/>
          </a:xfrm>
          <a:prstGeom prst="rect">
            <a:avLst/>
          </a:prstGeom>
        </p:spPr>
      </p:pic>
      <p:pic>
        <p:nvPicPr>
          <p:cNvPr id="18" name="Imagen 17">
            <a:extLst>
              <a:ext uri="{FF2B5EF4-FFF2-40B4-BE49-F238E27FC236}">
                <a16:creationId xmlns:a16="http://schemas.microsoft.com/office/drawing/2014/main" id="{FA06C4AF-A169-D064-042A-2909D0BE0E60}"/>
              </a:ext>
            </a:extLst>
          </p:cNvPr>
          <p:cNvPicPr>
            <a:picLocks noChangeAspect="1"/>
          </p:cNvPicPr>
          <p:nvPr/>
        </p:nvPicPr>
        <p:blipFill rotWithShape="1">
          <a:blip r:embed="rId3">
            <a:extLst>
              <a:ext uri="{28A0092B-C50C-407E-A947-70E740481C1C}">
                <a14:useLocalDpi xmlns:a14="http://schemas.microsoft.com/office/drawing/2010/main" val="0"/>
              </a:ext>
            </a:extLst>
          </a:blip>
          <a:srcRect l="13178" t="11591" r="6006"/>
          <a:stretch/>
        </p:blipFill>
        <p:spPr>
          <a:xfrm>
            <a:off x="7935684" y="1495889"/>
            <a:ext cx="2220623" cy="2191262"/>
          </a:xfrm>
          <a:prstGeom prst="rect">
            <a:avLst/>
          </a:prstGeom>
        </p:spPr>
      </p:pic>
      <p:pic>
        <p:nvPicPr>
          <p:cNvPr id="23" name="Imagen 22">
            <a:extLst>
              <a:ext uri="{FF2B5EF4-FFF2-40B4-BE49-F238E27FC236}">
                <a16:creationId xmlns:a16="http://schemas.microsoft.com/office/drawing/2014/main" id="{76DB3D94-EF4A-25DC-BAD1-5CA7DE4E30CF}"/>
              </a:ext>
            </a:extLst>
          </p:cNvPr>
          <p:cNvPicPr>
            <a:picLocks noChangeAspect="1"/>
          </p:cNvPicPr>
          <p:nvPr/>
        </p:nvPicPr>
        <p:blipFill rotWithShape="1">
          <a:blip r:embed="rId4">
            <a:extLst>
              <a:ext uri="{28A0092B-C50C-407E-A947-70E740481C1C}">
                <a14:useLocalDpi xmlns:a14="http://schemas.microsoft.com/office/drawing/2010/main" val="0"/>
              </a:ext>
            </a:extLst>
          </a:blip>
          <a:srcRect l="5000" r="3488"/>
          <a:stretch/>
        </p:blipFill>
        <p:spPr>
          <a:xfrm>
            <a:off x="1295400" y="1590675"/>
            <a:ext cx="2209800" cy="2052543"/>
          </a:xfrm>
          <a:prstGeom prst="rect">
            <a:avLst/>
          </a:prstGeom>
        </p:spPr>
      </p:pic>
    </p:spTree>
    <p:extLst>
      <p:ext uri="{BB962C8B-B14F-4D97-AF65-F5344CB8AC3E}">
        <p14:creationId xmlns:p14="http://schemas.microsoft.com/office/powerpoint/2010/main" val="4201066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1511</Words>
  <Application>Microsoft Macintosh PowerPoint</Application>
  <PresentationFormat>Personalizado</PresentationFormat>
  <Paragraphs>131</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Symbol</vt:lpstr>
      <vt:lpstr>Times New Roman</vt:lpstr>
      <vt:lpstr>Trebuchet MS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Natalia Viguri</cp:lastModifiedBy>
  <cp:revision>32</cp:revision>
  <dcterms:created xsi:type="dcterms:W3CDTF">2023-05-26T09:28:53Z</dcterms:created>
  <dcterms:modified xsi:type="dcterms:W3CDTF">2023-10-16T11:18:33Z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2023-05-26T00:00:00Z</vt:filetime>
  </property>
  <property fmtid="{D5CDD505-2E9C-101B-9397-08002B2CF9AE}" pid="3" name="Creator">
    <vt:lpwstr>pdf-lib (https://github.com/Hopding/pdf-lib)</vt:lpwstr>
  </property>
  <property fmtid="{D5CDD505-2E9C-101B-9397-08002B2CF9AE}" pid="4" name="LastSaved">
    <vt:filetime>2023-05-26T00:00:00Z</vt:filetime>
  </property>
</Properties>
</file>